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51" r:id="rId2"/>
    <p:sldId id="450" r:id="rId3"/>
    <p:sldId id="452" r:id="rId4"/>
    <p:sldId id="453" r:id="rId5"/>
    <p:sldId id="454" r:id="rId6"/>
    <p:sldId id="460" r:id="rId7"/>
    <p:sldId id="461" r:id="rId8"/>
    <p:sldId id="455" r:id="rId9"/>
    <p:sldId id="462" r:id="rId10"/>
    <p:sldId id="456" r:id="rId11"/>
    <p:sldId id="259" r:id="rId12"/>
    <p:sldId id="457" r:id="rId13"/>
    <p:sldId id="459" r:id="rId14"/>
    <p:sldId id="464" r:id="rId15"/>
    <p:sldId id="463" r:id="rId16"/>
    <p:sldId id="465" r:id="rId17"/>
    <p:sldId id="470" r:id="rId18"/>
    <p:sldId id="466" r:id="rId19"/>
    <p:sldId id="467" r:id="rId20"/>
    <p:sldId id="468" r:id="rId21"/>
    <p:sldId id="469" r:id="rId22"/>
    <p:sldId id="260" r:id="rId23"/>
    <p:sldId id="473" r:id="rId24"/>
    <p:sldId id="471"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24/04/2016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16632"/>
            <a:ext cx="8229600" cy="6552728"/>
          </a:xfrm>
        </p:spPr>
        <p:txBody>
          <a:bodyPr>
            <a:normAutofit/>
          </a:bodyPr>
          <a:lstStyle/>
          <a:p>
            <a:pPr marL="0" indent="0" algn="ctr">
              <a:buNone/>
            </a:pPr>
            <a:r>
              <a:rPr lang="es-CO" sz="4800" dirty="0" smtClean="0"/>
              <a:t>N°8</a:t>
            </a:r>
          </a:p>
          <a:p>
            <a:pPr marL="0" indent="0" algn="ctr">
              <a:buNone/>
            </a:pPr>
            <a:r>
              <a:rPr lang="es-CO" sz="4800" dirty="0" smtClean="0"/>
              <a:t>EL </a:t>
            </a:r>
            <a:r>
              <a:rPr lang="es-CO" sz="4800" dirty="0"/>
              <a:t>CUIDADO DE </a:t>
            </a:r>
            <a:br>
              <a:rPr lang="es-CO" sz="4800" dirty="0"/>
            </a:br>
            <a:r>
              <a:rPr lang="es-CO" sz="4800" dirty="0"/>
              <a:t>LAS AVENIDAS DEL </a:t>
            </a:r>
            <a:r>
              <a:rPr lang="es-CO" sz="4800" dirty="0" smtClean="0"/>
              <a:t>ALMA</a:t>
            </a:r>
          </a:p>
          <a:p>
            <a:pPr marL="0" indent="0" algn="ctr">
              <a:buNone/>
            </a:pPr>
            <a:endParaRPr lang="es-CO" sz="4800" dirty="0" smtClean="0"/>
          </a:p>
          <a:p>
            <a:pPr marL="0" indent="0" algn="ctr">
              <a:buNone/>
            </a:pPr>
            <a:r>
              <a:rPr lang="es-CO" sz="4800" dirty="0" smtClean="0"/>
              <a:t> </a:t>
            </a:r>
            <a:endParaRPr lang="es-CO" sz="4800" dirty="0" smtClean="0"/>
          </a:p>
          <a:p>
            <a:pPr marL="0" indent="0" algn="ctr">
              <a:buNone/>
            </a:pPr>
            <a:r>
              <a:rPr lang="es-CO" sz="4800" dirty="0" smtClean="0">
                <a:solidFill>
                  <a:srgbClr val="C00000"/>
                </a:solidFill>
                <a:latin typeface="Algerian" pitchFamily="82" charset="0"/>
              </a:rPr>
              <a:t>Y LA IMPORTANCIA DEL TIEMPO.</a:t>
            </a:r>
            <a:endParaRPr lang="es-CO" sz="4800" dirty="0">
              <a:solidFill>
                <a:srgbClr val="C00000"/>
              </a:solidFill>
              <a:latin typeface="Algerian" pitchFamily="82" charset="0"/>
            </a:endParaRPr>
          </a:p>
        </p:txBody>
      </p:sp>
      <p:sp>
        <p:nvSpPr>
          <p:cNvPr id="4" name="3 Intercalar"/>
          <p:cNvSpPr/>
          <p:nvPr/>
        </p:nvSpPr>
        <p:spPr>
          <a:xfrm rot="16200000">
            <a:off x="4343400" y="-2403649"/>
            <a:ext cx="457200" cy="6624736"/>
          </a:xfrm>
          <a:prstGeom prst="flowChartCol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7514" y="5733256"/>
            <a:ext cx="6645275" cy="481013"/>
          </a:xfrm>
          <a:prstGeom prst="rect">
            <a:avLst/>
          </a:prstGeom>
          <a:solidFill>
            <a:srgbClr val="002060"/>
          </a:solidFill>
          <a:ln>
            <a:noFill/>
          </a:ln>
          <a:effec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031" y="2643995"/>
            <a:ext cx="2160240" cy="1433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832878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sz="3600" b="1" dirty="0"/>
              <a:t>EL CUIDADO DE </a:t>
            </a:r>
            <a:r>
              <a:rPr lang="es-CO" sz="3600" b="1" dirty="0" smtClean="0"/>
              <a:t>LAS </a:t>
            </a:r>
            <a:r>
              <a:rPr lang="es-CO" sz="3600" b="1" dirty="0"/>
              <a:t>AVENIDAS DEL ALMA</a:t>
            </a:r>
            <a:br>
              <a:rPr lang="es-CO" sz="3600" b="1" dirty="0"/>
            </a:br>
            <a:r>
              <a:rPr lang="es-CO" sz="3600" b="1" dirty="0" smtClean="0">
                <a:solidFill>
                  <a:srgbClr val="C00000"/>
                </a:solidFill>
              </a:rPr>
              <a:t>Y </a:t>
            </a:r>
            <a:r>
              <a:rPr lang="es-CO" b="1" dirty="0">
                <a:solidFill>
                  <a:srgbClr val="C00000"/>
                </a:solidFill>
              </a:rPr>
              <a:t>l</a:t>
            </a:r>
            <a:r>
              <a:rPr lang="es-CO" b="1" dirty="0" smtClean="0">
                <a:solidFill>
                  <a:srgbClr val="C00000"/>
                </a:solidFill>
              </a:rPr>
              <a:t>a </a:t>
            </a:r>
            <a:r>
              <a:rPr lang="es-CO" b="1" dirty="0">
                <a:solidFill>
                  <a:srgbClr val="C00000"/>
                </a:solidFill>
              </a:rPr>
              <a:t>importancia del </a:t>
            </a:r>
            <a:r>
              <a:rPr lang="es-CO" b="1" dirty="0" smtClean="0">
                <a:solidFill>
                  <a:srgbClr val="C00000"/>
                </a:solidFill>
              </a:rPr>
              <a:t>tiempo</a:t>
            </a:r>
            <a:endParaRPr lang="es-CO" b="1" dirty="0">
              <a:solidFill>
                <a:srgbClr val="C00000"/>
              </a:solidFill>
            </a:endParaRPr>
          </a:p>
        </p:txBody>
      </p:sp>
      <p:sp>
        <p:nvSpPr>
          <p:cNvPr id="3" name="2 Marcador de contenido"/>
          <p:cNvSpPr>
            <a:spLocks noGrp="1"/>
          </p:cNvSpPr>
          <p:nvPr>
            <p:ph idx="1"/>
          </p:nvPr>
        </p:nvSpPr>
        <p:spPr>
          <a:xfrm>
            <a:off x="457200" y="1600200"/>
            <a:ext cx="5987008" cy="1468760"/>
          </a:xfrm>
        </p:spPr>
        <p:txBody>
          <a:bodyPr>
            <a:normAutofit lnSpcReduction="10000"/>
          </a:bodyPr>
          <a:lstStyle/>
          <a:p>
            <a:pPr marL="0" indent="0" algn="ctr">
              <a:buNone/>
            </a:pPr>
            <a:r>
              <a:rPr lang="es-CO" dirty="0" smtClean="0"/>
              <a:t>Dios </a:t>
            </a:r>
            <a:r>
              <a:rPr lang="es-CO" dirty="0"/>
              <a:t>no nos ha dado el tiempo de gracia para la complacencia propia, para despilfarrarlo en el yo</a:t>
            </a:r>
            <a:r>
              <a:rPr lang="es-CO" dirty="0" smtClean="0"/>
              <a:t>.</a:t>
            </a:r>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628800"/>
            <a:ext cx="1696963" cy="144016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3645024"/>
            <a:ext cx="8465715" cy="3046988"/>
          </a:xfrm>
          <a:prstGeom prst="rect">
            <a:avLst/>
          </a:prstGeom>
          <a:solidFill>
            <a:schemeClr val="bg2">
              <a:lumMod val="90000"/>
            </a:schemeClr>
          </a:solidFill>
          <a:scene3d>
            <a:camera prst="perspectiveBelow"/>
            <a:lightRig rig="threePt" dir="t"/>
          </a:scene3d>
          <a:sp3d>
            <a:bevelT w="165100" prst="coolSlant"/>
          </a:sp3d>
        </p:spPr>
        <p:txBody>
          <a:bodyPr wrap="square">
            <a:spAutoFit/>
          </a:bodyPr>
          <a:lstStyle/>
          <a:p>
            <a:r>
              <a:rPr lang="es-CO" sz="2400" dirty="0"/>
              <a:t>Cuando se estudia el libro de Daniel se aprende que para Dios el tiempo es de suma importancia. El mismo rey Nabucodonosor dijo a sus sabios y magos: “</a:t>
            </a:r>
            <a:r>
              <a:rPr lang="es-CO" sz="2400" dirty="0">
                <a:latin typeface="Agency FB" pitchFamily="34" charset="0"/>
              </a:rPr>
              <a:t>Si no me mostráis el sueño, una sola sentencia hay para vosotros. Ciertamente preparáis respuesta mentirosa y perversa que decir delante de mí, entre tanto que pasa el tiempo</a:t>
            </a:r>
            <a:r>
              <a:rPr lang="es-CO" sz="2400" dirty="0"/>
              <a:t>” </a:t>
            </a:r>
            <a:r>
              <a:rPr lang="es-CO" sz="2400" dirty="0">
                <a:solidFill>
                  <a:srgbClr val="FF0000"/>
                </a:solidFill>
              </a:rPr>
              <a:t>(Daniel 2:9). </a:t>
            </a:r>
            <a:r>
              <a:rPr lang="es-CO" sz="2400" dirty="0"/>
              <a:t>Y después Daniel qué hizo? “</a:t>
            </a:r>
            <a:r>
              <a:rPr lang="es-CO" sz="2400" dirty="0">
                <a:latin typeface="Agency FB" pitchFamily="34" charset="0"/>
              </a:rPr>
              <a:t>Y Daniel entró y pidió al rey que le diese tiempo</a:t>
            </a:r>
            <a:r>
              <a:rPr lang="es-CO" sz="2400" dirty="0"/>
              <a:t>” </a:t>
            </a:r>
            <a:r>
              <a:rPr lang="es-CO" sz="2400" dirty="0">
                <a:solidFill>
                  <a:srgbClr val="FF0000"/>
                </a:solidFill>
              </a:rPr>
              <a:t>(Daniel 2:16). </a:t>
            </a:r>
            <a:r>
              <a:rPr lang="es-CO" sz="2400" dirty="0"/>
              <a:t>El rey sabía la importancia del tiempo y bajo decreto de muerte Daniel pidió que por favor le de más tiempo.</a:t>
            </a:r>
          </a:p>
        </p:txBody>
      </p:sp>
    </p:spTree>
    <p:extLst>
      <p:ext uri="{BB962C8B-B14F-4D97-AF65-F5344CB8AC3E}">
        <p14:creationId xmlns:p14="http://schemas.microsoft.com/office/powerpoint/2010/main" val="8296664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perspectiveLeft"/>
            <a:lightRig rig="threePt" dir="t"/>
          </a:scene3d>
          <a:sp3d>
            <a:bevelT w="165100" prst="coolSlant"/>
          </a:sp3d>
        </p:spPr>
        <p:txBody>
          <a:bodyPr>
            <a:normAutofit fontScale="92500" lnSpcReduction="10000"/>
          </a:bodyPr>
          <a:lstStyle/>
          <a:p>
            <a:pPr marL="0" indent="0" algn="ctr">
              <a:buNone/>
            </a:pPr>
            <a:r>
              <a:rPr lang="es-CO" u="sng" dirty="0">
                <a:solidFill>
                  <a:srgbClr val="FF0000"/>
                </a:solidFill>
              </a:rPr>
              <a:t>MJ pg. </a:t>
            </a:r>
            <a:r>
              <a:rPr lang="es-CO" u="sng" dirty="0" smtClean="0">
                <a:solidFill>
                  <a:srgbClr val="FF0000"/>
                </a:solidFill>
              </a:rPr>
              <a:t>202.2</a:t>
            </a:r>
            <a:r>
              <a:rPr lang="es-CO" dirty="0" smtClean="0">
                <a:solidFill>
                  <a:srgbClr val="FF0000"/>
                </a:solidFill>
              </a:rPr>
              <a:t>. </a:t>
            </a:r>
            <a:r>
              <a:rPr lang="es-CO" dirty="0" smtClean="0"/>
              <a:t>“Debemos </a:t>
            </a:r>
            <a:r>
              <a:rPr lang="es-CO" dirty="0"/>
              <a:t>prepararnos para los más solemnes deberes. Hay que salvar a un </a:t>
            </a:r>
            <a:r>
              <a:rPr lang="es-CO" dirty="0" smtClean="0"/>
              <a:t>mundo. </a:t>
            </a:r>
            <a:r>
              <a:rPr lang="es-CO" dirty="0"/>
              <a:t>En vista de la gran obra que hay que hacer, ¿</a:t>
            </a:r>
            <a:r>
              <a:rPr lang="es-CO" dirty="0">
                <a:latin typeface="Agency FB" pitchFamily="34" charset="0"/>
              </a:rPr>
              <a:t>cómo puede alguien malgastar un tiempo precioso y los medios dados por Dios haciendo cosas que no son para su mayor bien ni para la gloria de Dios</a:t>
            </a:r>
            <a:r>
              <a:rPr lang="es-CO" dirty="0"/>
              <a:t>?”</a:t>
            </a:r>
          </a:p>
          <a:p>
            <a:endParaRPr lang="es-CO" dirty="0"/>
          </a:p>
          <a:p>
            <a:pPr marL="0" indent="0" algn="ctr">
              <a:buNone/>
            </a:pPr>
            <a:r>
              <a:rPr lang="es-CO" b="1" u="sng" dirty="0">
                <a:solidFill>
                  <a:srgbClr val="FF0000"/>
                </a:solidFill>
              </a:rPr>
              <a:t>PVGM pg. </a:t>
            </a:r>
            <a:r>
              <a:rPr lang="es-CO" b="1" u="sng" dirty="0" smtClean="0">
                <a:solidFill>
                  <a:srgbClr val="FF0000"/>
                </a:solidFill>
              </a:rPr>
              <a:t>277.1.</a:t>
            </a:r>
            <a:r>
              <a:rPr lang="es-CO" dirty="0" smtClean="0"/>
              <a:t> </a:t>
            </a:r>
            <a:r>
              <a:rPr lang="es-CO" dirty="0"/>
              <a:t>“Nuestro tiempo pertenece a Dios. Cada momento es suyo, y nos hallamos bajo la más solemne obligación de aprovecharlo para su gloria. </a:t>
            </a:r>
            <a:r>
              <a:rPr lang="es-CO" u="sng" dirty="0"/>
              <a:t>De ningún otro talento que él nos haya dado requerirá más estricta cuenta que </a:t>
            </a:r>
            <a:r>
              <a:rPr lang="es-CO" u="sng" dirty="0" smtClean="0"/>
              <a:t>de </a:t>
            </a:r>
            <a:r>
              <a:rPr lang="es-CO" u="sng" dirty="0"/>
              <a:t>nuestro tiempo</a:t>
            </a:r>
            <a:r>
              <a:rPr lang="es-CO" dirty="0"/>
              <a:t>.</a:t>
            </a:r>
          </a:p>
          <a:p>
            <a:endParaRPr lang="es-CO" dirty="0"/>
          </a:p>
        </p:txBody>
      </p:sp>
    </p:spTree>
    <p:extLst>
      <p:ext uri="{BB962C8B-B14F-4D97-AF65-F5344CB8AC3E}">
        <p14:creationId xmlns:p14="http://schemas.microsoft.com/office/powerpoint/2010/main" val="13866148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prst="slope"/>
          </a:sp3d>
        </p:spPr>
        <p:txBody>
          <a:bodyPr>
            <a:normAutofit fontScale="85000" lnSpcReduction="20000"/>
          </a:bodyPr>
          <a:lstStyle/>
          <a:p>
            <a:r>
              <a:rPr lang="es-CO" dirty="0"/>
              <a:t>El valor del tiempo sobrepuja todo cómputo. Cristo consideraba precioso todo momento, y así es como hemos de considerarlo nosotros. La vida es demasiado corta para que se la disipe. </a:t>
            </a:r>
            <a:r>
              <a:rPr lang="es-CO" u="sng" dirty="0"/>
              <a:t>No tenemos sino unos pocos días de gracia en los cuales prepararnos para la eternidad</a:t>
            </a:r>
            <a:r>
              <a:rPr lang="es-CO" u="sng" dirty="0" smtClean="0"/>
              <a:t>.</a:t>
            </a:r>
          </a:p>
          <a:p>
            <a:pPr marL="0" indent="0">
              <a:buNone/>
            </a:pPr>
            <a:endParaRPr lang="es-CO" sz="3800" b="1" dirty="0"/>
          </a:p>
          <a:p>
            <a:pPr marL="0" indent="0">
              <a:buNone/>
            </a:pPr>
            <a:r>
              <a:rPr lang="es-CO" sz="3800" b="1" dirty="0" smtClean="0"/>
              <a:t>¿Cuántos días tiene usted?</a:t>
            </a:r>
            <a:endParaRPr lang="es-CO" sz="3800" b="1" dirty="0"/>
          </a:p>
          <a:p>
            <a:endParaRPr lang="es-CO" dirty="0"/>
          </a:p>
          <a:p>
            <a:r>
              <a:rPr lang="es-CO" dirty="0"/>
              <a:t>No tenemos </a:t>
            </a:r>
            <a:r>
              <a:rPr lang="es-CO" dirty="0" smtClean="0"/>
              <a:t>tiempo </a:t>
            </a:r>
            <a:r>
              <a:rPr lang="es-CO" dirty="0"/>
              <a:t>para perder, ni tiempo para dedicar a los placeres egoístas, ni tiempo para entregarnos al pecado. Es ahora cuando hemos de formar caracteres para la vida futura e inmortal.</a:t>
            </a:r>
          </a:p>
          <a:p>
            <a:endParaRPr lang="es-CO" dirty="0"/>
          </a:p>
          <a:p>
            <a:r>
              <a:rPr lang="es-CO" dirty="0"/>
              <a:t>Es ahora cuando hemos de prepararnos para el juicio investigador.”</a:t>
            </a:r>
          </a:p>
          <a:p>
            <a:endParaRPr lang="es-CO" dirty="0"/>
          </a:p>
        </p:txBody>
      </p:sp>
    </p:spTree>
    <p:extLst>
      <p:ext uri="{BB962C8B-B14F-4D97-AF65-F5344CB8AC3E}">
        <p14:creationId xmlns:p14="http://schemas.microsoft.com/office/powerpoint/2010/main" val="8444019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85000"/>
            </a:schemeClr>
          </a:solidFill>
          <a:scene3d>
            <a:camera prst="orthographicFront"/>
            <a:lightRig rig="threePt" dir="t"/>
          </a:scene3d>
          <a:sp3d>
            <a:bevelT w="165100" prst="coolSlant"/>
          </a:sp3d>
        </p:spPr>
        <p:txBody>
          <a:bodyPr>
            <a:normAutofit/>
          </a:bodyPr>
          <a:lstStyle/>
          <a:p>
            <a:endParaRPr lang="es-CO" dirty="0" smtClean="0"/>
          </a:p>
          <a:p>
            <a:r>
              <a:rPr lang="es-CO" dirty="0" smtClean="0"/>
              <a:t>Entonces</a:t>
            </a:r>
            <a:r>
              <a:rPr lang="es-CO" dirty="0"/>
              <a:t>, </a:t>
            </a:r>
            <a:r>
              <a:rPr lang="es-CO" dirty="0" smtClean="0"/>
              <a:t>usted dirá: ¿para </a:t>
            </a:r>
            <a:r>
              <a:rPr lang="es-CO" dirty="0"/>
              <a:t>qué nos es concedido el tiempo de gracia? ¿Para que comamos y bebamos que mañana </a:t>
            </a:r>
            <a:r>
              <a:rPr lang="es-CO" dirty="0" smtClean="0"/>
              <a:t>moriremos? No</a:t>
            </a:r>
            <a:r>
              <a:rPr lang="es-CO" dirty="0"/>
              <a:t>, el tiempo de gracia nos es </a:t>
            </a:r>
            <a:r>
              <a:rPr lang="es-CO" dirty="0" smtClean="0"/>
              <a:t>concedido por tres razones:</a:t>
            </a:r>
            <a:endParaRPr lang="es-CO" dirty="0"/>
          </a:p>
          <a:p>
            <a:endParaRPr lang="es-CO" dirty="0"/>
          </a:p>
          <a:p>
            <a:pPr lvl="1"/>
            <a:r>
              <a:rPr lang="es-CO" dirty="0"/>
              <a:t>1</a:t>
            </a:r>
            <a:r>
              <a:rPr lang="es-CO" dirty="0" smtClean="0"/>
              <a:t>. </a:t>
            </a:r>
            <a:r>
              <a:rPr lang="es-CO" dirty="0" smtClean="0">
                <a:solidFill>
                  <a:srgbClr val="FF0000"/>
                </a:solidFill>
              </a:rPr>
              <a:t>Prepararnos </a:t>
            </a:r>
            <a:r>
              <a:rPr lang="es-CO" dirty="0">
                <a:solidFill>
                  <a:srgbClr val="FF0000"/>
                </a:solidFill>
              </a:rPr>
              <a:t>para la eternidad</a:t>
            </a:r>
            <a:r>
              <a:rPr lang="es-CO" dirty="0"/>
              <a:t>.</a:t>
            </a:r>
          </a:p>
          <a:p>
            <a:pPr lvl="1"/>
            <a:r>
              <a:rPr lang="es-CO" dirty="0"/>
              <a:t>2</a:t>
            </a:r>
            <a:r>
              <a:rPr lang="es-CO" dirty="0" smtClean="0"/>
              <a:t>. </a:t>
            </a:r>
            <a:r>
              <a:rPr lang="es-CO" dirty="0" smtClean="0">
                <a:solidFill>
                  <a:srgbClr val="FF0000"/>
                </a:solidFill>
              </a:rPr>
              <a:t>Formar </a:t>
            </a:r>
            <a:r>
              <a:rPr lang="es-CO" dirty="0">
                <a:solidFill>
                  <a:srgbClr val="FF0000"/>
                </a:solidFill>
              </a:rPr>
              <a:t>caracteres para la vida futura e inmortal.</a:t>
            </a:r>
          </a:p>
          <a:p>
            <a:pPr lvl="1"/>
            <a:r>
              <a:rPr lang="es-CO" dirty="0"/>
              <a:t>3</a:t>
            </a:r>
            <a:r>
              <a:rPr lang="es-CO" dirty="0" smtClean="0"/>
              <a:t>. </a:t>
            </a:r>
            <a:r>
              <a:rPr lang="es-CO" dirty="0" smtClean="0">
                <a:solidFill>
                  <a:srgbClr val="FF0000"/>
                </a:solidFill>
              </a:rPr>
              <a:t>Prepararnos </a:t>
            </a:r>
            <a:r>
              <a:rPr lang="es-CO" dirty="0">
                <a:solidFill>
                  <a:srgbClr val="FF0000"/>
                </a:solidFill>
              </a:rPr>
              <a:t>para el juicio investigador</a:t>
            </a:r>
            <a:r>
              <a:rPr lang="es-CO" dirty="0" smtClean="0"/>
              <a:t>.</a:t>
            </a:r>
            <a:endParaRPr lang="es-CO" dirty="0"/>
          </a:p>
        </p:txBody>
      </p:sp>
    </p:spTree>
    <p:extLst>
      <p:ext uri="{BB962C8B-B14F-4D97-AF65-F5344CB8AC3E}">
        <p14:creationId xmlns:p14="http://schemas.microsoft.com/office/powerpoint/2010/main" val="21072687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Autofit/>
          </a:bodyPr>
          <a:lstStyle/>
          <a:p>
            <a:r>
              <a:rPr lang="es-CO" sz="2400" dirty="0" smtClean="0"/>
              <a:t>En 1844 se inició el </a:t>
            </a:r>
            <a:r>
              <a:rPr lang="es-CO" sz="2400" dirty="0"/>
              <a:t>juicio </a:t>
            </a:r>
            <a:r>
              <a:rPr lang="es-CO" sz="2400" dirty="0" smtClean="0"/>
              <a:t>investigador: </a:t>
            </a:r>
            <a:r>
              <a:rPr lang="es-CO" sz="2400" dirty="0"/>
              <a:t>los únicos casos que se consideran son los de quienes hayan profesado ser hijos de </a:t>
            </a:r>
            <a:r>
              <a:rPr lang="es-CO" sz="2400" dirty="0" smtClean="0"/>
              <a:t>Dios. CS 534</a:t>
            </a:r>
            <a:endParaRPr lang="es-CO" sz="2400"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443" y="1700810"/>
            <a:ext cx="2304256"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435" y="4437112"/>
            <a:ext cx="2448272" cy="230425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1700809"/>
            <a:ext cx="5184576" cy="187220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275856" y="3687157"/>
            <a:ext cx="5616624" cy="2862322"/>
          </a:xfrm>
          <a:prstGeom prst="rect">
            <a:avLst/>
          </a:prstGeom>
          <a:solidFill>
            <a:schemeClr val="bg1">
              <a:lumMod val="85000"/>
            </a:schemeClr>
          </a:solidFill>
          <a:scene3d>
            <a:camera prst="orthographicFront"/>
            <a:lightRig rig="threePt" dir="t"/>
          </a:scene3d>
          <a:sp3d>
            <a:bevelT w="165100" prst="coolSlant"/>
          </a:sp3d>
        </p:spPr>
        <p:txBody>
          <a:bodyPr wrap="square">
            <a:spAutoFit/>
          </a:bodyPr>
          <a:lstStyle/>
          <a:p>
            <a:pPr algn="ctr"/>
            <a:r>
              <a:rPr lang="es-CO" sz="2000" b="1" dirty="0" smtClean="0"/>
              <a:t>Pero mientras que este acto tan solemne se está realizando en el tribunal celestial, cuando se está decidiendo el destino eterno da cada ser humano, multitudes, en lugar de acudir a Cristo en busca de perdón y misericordia, prefieren pasar el tiempo mirando televisión,  comiendo y bebiendo, sisándose y dándose en casamiento.  O divirtiéndose placenteramente. Ver Dan.5:18-28,30.</a:t>
            </a:r>
            <a:endParaRPr lang="es-CO" sz="2000" b="1" dirty="0"/>
          </a:p>
        </p:txBody>
      </p:sp>
    </p:spTree>
    <p:extLst>
      <p:ext uri="{BB962C8B-B14F-4D97-AF65-F5344CB8AC3E}">
        <p14:creationId xmlns:p14="http://schemas.microsoft.com/office/powerpoint/2010/main" val="209773155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176"/>
                                        </p:tgtEl>
                                        <p:attrNameLst>
                                          <p:attrName>style.visibility</p:attrName>
                                        </p:attrNameLst>
                                      </p:cBhvr>
                                      <p:to>
                                        <p:strVal val="visible"/>
                                      </p:to>
                                    </p:set>
                                    <p:animEffect transition="in" filter="wipe(down)">
                                      <p:cBhvr>
                                        <p:cTn id="7" dur="500"/>
                                        <p:tgtEl>
                                          <p:spTgt spid="717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t>En esta cita </a:t>
            </a:r>
            <a:r>
              <a:rPr lang="es-CO" dirty="0" smtClean="0"/>
              <a:t>del CS encontramos </a:t>
            </a:r>
            <a:r>
              <a:rPr lang="es-CO" dirty="0"/>
              <a:t>que los únicos casos que están siendo revisados son de todos aquellos que desde Adán hasta el tiempo del fin han profesado ser hijos de Dios.  En otras palabras ninguno de los que no hayan profesado ser parte del pueblo de Dios pasará en este juicio. Aquellos que pasen esta revisión (juicio) resucitaran en </a:t>
            </a:r>
            <a:r>
              <a:rPr lang="es-CO" dirty="0">
                <a:solidFill>
                  <a:srgbClr val="FF0000"/>
                </a:solidFill>
              </a:rPr>
              <a:t>1 Tesa 4:16</a:t>
            </a:r>
            <a:r>
              <a:rPr lang="es-CO" dirty="0" smtClean="0">
                <a:solidFill>
                  <a:srgbClr val="FF0000"/>
                </a:solidFill>
              </a:rPr>
              <a:t>.</a:t>
            </a:r>
          </a:p>
          <a:p>
            <a:pPr lvl="1"/>
            <a:endParaRPr lang="es-CO" dirty="0" smtClean="0"/>
          </a:p>
          <a:p>
            <a:pPr lvl="1"/>
            <a:r>
              <a:rPr lang="es-CO" dirty="0" smtClean="0"/>
              <a:t>Los </a:t>
            </a:r>
            <a:r>
              <a:rPr lang="es-CO" dirty="0"/>
              <a:t>que no pasaron el juicio no resucitan sino hasta la resurrección de los impíos después de los mil años para recibir su </a:t>
            </a:r>
            <a:r>
              <a:rPr lang="es-CO" dirty="0" smtClean="0"/>
              <a:t>paga, la perdición eterna. </a:t>
            </a:r>
            <a:r>
              <a:rPr lang="es-CO" dirty="0" smtClean="0">
                <a:solidFill>
                  <a:srgbClr val="FF0000"/>
                </a:solidFill>
              </a:rPr>
              <a:t>Apoc </a:t>
            </a:r>
            <a:r>
              <a:rPr lang="es-CO" dirty="0">
                <a:solidFill>
                  <a:srgbClr val="FF0000"/>
                </a:solidFill>
              </a:rPr>
              <a:t>20:5-6.</a:t>
            </a:r>
          </a:p>
          <a:p>
            <a:pPr lvl="1"/>
            <a:r>
              <a:rPr lang="es-CO" dirty="0"/>
              <a:t> El Juicio de los impíos, como hemos leído se llevará a cabo en una fecha posterior, eso es al fin de los mil años. </a:t>
            </a:r>
          </a:p>
        </p:txBody>
      </p:sp>
    </p:spTree>
    <p:extLst>
      <p:ext uri="{BB962C8B-B14F-4D97-AF65-F5344CB8AC3E}">
        <p14:creationId xmlns:p14="http://schemas.microsoft.com/office/powerpoint/2010/main" val="211928704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a:scene3d>
            <a:camera prst="perspectiveRight"/>
            <a:lightRig rig="threePt" dir="t"/>
          </a:scene3d>
          <a:sp3d>
            <a:bevelT w="165100" prst="coolSlant"/>
          </a:sp3d>
        </p:spPr>
        <p:txBody>
          <a:bodyPr>
            <a:normAutofit fontScale="92500" lnSpcReduction="20000"/>
          </a:bodyPr>
          <a:lstStyle/>
          <a:p>
            <a:r>
              <a:rPr lang="es-CO" u="sng" dirty="0">
                <a:solidFill>
                  <a:srgbClr val="FF0000"/>
                </a:solidFill>
              </a:rPr>
              <a:t>PVGM pg. 277.3 </a:t>
            </a:r>
            <a:r>
              <a:rPr lang="es-CO" dirty="0"/>
              <a:t>– “Apenas los miembros de la familia humana han empezado a vivir, cuando empiezan a morir, </a:t>
            </a:r>
            <a:r>
              <a:rPr lang="es-CO" u="sng" dirty="0"/>
              <a:t>y la labor incesante del mundo termina en la nada a menos que se obtenga un verdadero conocimiento respecto a la vida eterna</a:t>
            </a:r>
            <a:r>
              <a:rPr lang="es-CO" dirty="0"/>
              <a:t>. El hombre que aprecia el tiempo como su día de trabajo, se preparará para una mansión y una vida inmortales. Vale la pena que él haya nacido.</a:t>
            </a:r>
          </a:p>
          <a:p>
            <a:endParaRPr lang="es-CO" dirty="0"/>
          </a:p>
          <a:p>
            <a:pPr lvl="1"/>
            <a:r>
              <a:rPr lang="es-CO" dirty="0"/>
              <a:t>Se nos amonesta a redimir el tiempo. </a:t>
            </a:r>
            <a:r>
              <a:rPr lang="es-CO" u="sng" dirty="0"/>
              <a:t>Pero el tiempo desperdiciado no puede recuperarse jamás</a:t>
            </a:r>
            <a:r>
              <a:rPr lang="es-CO" dirty="0"/>
              <a:t>. No podemos hacer retroceder ni un solo momento. La única manera en la cual podemos redimir nuestro tiempo es aprovechando lo más posible el que nos queda, colaborando con Dios en su gran plan de redención.”</a:t>
            </a:r>
          </a:p>
          <a:p>
            <a:endParaRPr lang="es-CO" dirty="0"/>
          </a:p>
        </p:txBody>
      </p:sp>
    </p:spTree>
    <p:extLst>
      <p:ext uri="{BB962C8B-B14F-4D97-AF65-F5344CB8AC3E}">
        <p14:creationId xmlns:p14="http://schemas.microsoft.com/office/powerpoint/2010/main" val="28720489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b="1" dirty="0" smtClean="0"/>
              <a:t>Reflexiones sobre el tiempo</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844824"/>
            <a:ext cx="2376264" cy="2268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844824"/>
            <a:ext cx="5688632"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4293096"/>
            <a:ext cx="2376264" cy="208823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1844530"/>
            <a:ext cx="3672408" cy="1477328"/>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1400" dirty="0"/>
              <a:t>No te atrevas a matar el tiempo, Él es la vida, es el único que se </a:t>
            </a:r>
            <a:r>
              <a:rPr lang="es-CO" sz="1400" dirty="0" smtClean="0"/>
              <a:t>va </a:t>
            </a:r>
            <a:r>
              <a:rPr lang="es-CO" sz="1400" dirty="0"/>
              <a:t>y no vuelve. </a:t>
            </a:r>
            <a:r>
              <a:rPr lang="es-CO" sz="1400" dirty="0" smtClean="0"/>
              <a:t>Cuídalo, Aprovéchalo. </a:t>
            </a:r>
            <a:r>
              <a:rPr lang="es-CO" sz="1400" dirty="0"/>
              <a:t>Sabes algo, es lo único que tenemos de una forma equitativa. Para todos son las mismas 24 horas. Nada hace, ni menos ni más. </a:t>
            </a:r>
            <a:r>
              <a:rPr lang="es-CO" sz="2000" b="1" dirty="0"/>
              <a:t>¿Cómo lo estás utilizando?</a:t>
            </a:r>
          </a:p>
        </p:txBody>
      </p:sp>
    </p:spTree>
    <p:extLst>
      <p:ext uri="{BB962C8B-B14F-4D97-AF65-F5344CB8AC3E}">
        <p14:creationId xmlns:p14="http://schemas.microsoft.com/office/powerpoint/2010/main" val="388510715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26968" cy="2808312"/>
          </a:xfrm>
          <a:solidFill>
            <a:schemeClr val="accent2">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sz="3800" b="1" dirty="0"/>
              <a:t>¿Cómo podemos redimir el tiempo perdido?</a:t>
            </a:r>
          </a:p>
          <a:p>
            <a:endParaRPr lang="es-CO" dirty="0"/>
          </a:p>
          <a:p>
            <a:r>
              <a:rPr lang="es-CO" dirty="0"/>
              <a:t>Aprovechando el tiempo que nos queda, colaborando con Dios en su gran plan de redención</a:t>
            </a:r>
            <a:r>
              <a:rPr lang="es-CO" dirty="0" smtClean="0"/>
              <a:t>. Ver </a:t>
            </a:r>
            <a:r>
              <a:rPr lang="es-CO" dirty="0" smtClean="0">
                <a:solidFill>
                  <a:srgbClr val="FF0000"/>
                </a:solidFill>
              </a:rPr>
              <a:t>(Efe.5:16).</a:t>
            </a:r>
            <a:endParaRPr lang="es-CO"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04664"/>
            <a:ext cx="2849860"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573016"/>
            <a:ext cx="7992888" cy="2739211"/>
          </a:xfrm>
          <a:prstGeom prst="rect">
            <a:avLst/>
          </a:prstGeom>
          <a:solidFill>
            <a:schemeClr val="accent2">
              <a:lumMod val="20000"/>
              <a:lumOff val="80000"/>
            </a:schemeClr>
          </a:solidFill>
          <a:scene3d>
            <a:camera prst="orthographicFront"/>
            <a:lightRig rig="threePt" dir="t"/>
          </a:scene3d>
          <a:sp3d>
            <a:bevelT w="165100" prst="coolSlant"/>
          </a:sp3d>
        </p:spPr>
        <p:txBody>
          <a:bodyPr wrap="square">
            <a:spAutoFit/>
          </a:bodyPr>
          <a:lstStyle/>
          <a:p>
            <a:r>
              <a:rPr lang="es-CO" sz="2800" b="1" u="sng" dirty="0"/>
              <a:t>PVGM pg. </a:t>
            </a:r>
            <a:r>
              <a:rPr lang="es-CO" sz="2800" b="1" u="sng" dirty="0" smtClean="0"/>
              <a:t>277.5.</a:t>
            </a:r>
            <a:r>
              <a:rPr lang="es-CO" sz="2800" dirty="0" smtClean="0"/>
              <a:t> </a:t>
            </a:r>
            <a:r>
              <a:rPr lang="es-CO" sz="2400" dirty="0"/>
              <a:t>“En aquel que hace esto se </a:t>
            </a:r>
            <a:r>
              <a:rPr lang="es-CO" sz="2400" dirty="0" smtClean="0"/>
              <a:t>efectúa cinco cosas: </a:t>
            </a:r>
          </a:p>
          <a:p>
            <a:pPr marL="514350" indent="-514350">
              <a:buAutoNum type="arabicPeriod"/>
            </a:pPr>
            <a:r>
              <a:rPr lang="es-CO" sz="2400" dirty="0" smtClean="0"/>
              <a:t>Se efectúa una </a:t>
            </a:r>
            <a:r>
              <a:rPr lang="es-CO" sz="2400" dirty="0"/>
              <a:t>transformación del carácter. </a:t>
            </a:r>
            <a:endParaRPr lang="es-CO" sz="2400" dirty="0" smtClean="0"/>
          </a:p>
          <a:p>
            <a:pPr marL="514350" indent="-514350">
              <a:buAutoNum type="arabicPeriod"/>
            </a:pPr>
            <a:r>
              <a:rPr lang="es-CO" sz="2400" dirty="0" smtClean="0"/>
              <a:t>Llega </a:t>
            </a:r>
            <a:r>
              <a:rPr lang="es-CO" sz="2400" dirty="0"/>
              <a:t>a ser hijo de Dios, </a:t>
            </a:r>
            <a:endParaRPr lang="es-CO" sz="2400" dirty="0" smtClean="0"/>
          </a:p>
          <a:p>
            <a:pPr marL="514350" indent="-514350">
              <a:buAutoNum type="arabicPeriod"/>
            </a:pPr>
            <a:r>
              <a:rPr lang="es-CO" sz="2400" dirty="0" smtClean="0"/>
              <a:t>Llega a ser miembro </a:t>
            </a:r>
            <a:r>
              <a:rPr lang="es-CO" sz="2400" dirty="0"/>
              <a:t>de la familia real, </a:t>
            </a:r>
            <a:endParaRPr lang="es-CO" sz="2400" dirty="0" smtClean="0"/>
          </a:p>
          <a:p>
            <a:pPr marL="514350" indent="-514350">
              <a:buAutoNum type="arabicPeriod"/>
            </a:pPr>
            <a:r>
              <a:rPr lang="es-CO" sz="2400" dirty="0" smtClean="0"/>
              <a:t>Es hecho hijo </a:t>
            </a:r>
            <a:r>
              <a:rPr lang="es-CO" sz="2400" dirty="0"/>
              <a:t>del Rey celestial. </a:t>
            </a:r>
            <a:endParaRPr lang="es-CO" sz="2400" dirty="0" smtClean="0"/>
          </a:p>
          <a:p>
            <a:pPr marL="514350" indent="-514350">
              <a:buAutoNum type="arabicPeriod"/>
            </a:pPr>
            <a:r>
              <a:rPr lang="es-CO" sz="2400" dirty="0" smtClean="0"/>
              <a:t>Está capacitado </a:t>
            </a:r>
            <a:r>
              <a:rPr lang="es-CO" sz="2400" dirty="0"/>
              <a:t>para ser compañero de los ángeles.”</a:t>
            </a:r>
          </a:p>
        </p:txBody>
      </p:sp>
    </p:spTree>
    <p:extLst>
      <p:ext uri="{BB962C8B-B14F-4D97-AF65-F5344CB8AC3E}">
        <p14:creationId xmlns:p14="http://schemas.microsoft.com/office/powerpoint/2010/main" val="29503404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accent4">
              <a:lumMod val="20000"/>
              <a:lumOff val="80000"/>
            </a:schemeClr>
          </a:solidFill>
          <a:scene3d>
            <a:camera prst="perspectiveLeft"/>
            <a:lightRig rig="threePt" dir="t"/>
          </a:scene3d>
          <a:sp3d>
            <a:bevelT w="165100" prst="coolSlant"/>
          </a:sp3d>
        </p:spPr>
        <p:txBody>
          <a:bodyPr>
            <a:normAutofit fontScale="92500"/>
          </a:bodyPr>
          <a:lstStyle/>
          <a:p>
            <a:pPr marL="400050" lvl="1" indent="0">
              <a:buNone/>
            </a:pPr>
            <a:r>
              <a:rPr lang="es-CO" b="1" u="sng" dirty="0" smtClean="0"/>
              <a:t>PVGM </a:t>
            </a:r>
            <a:r>
              <a:rPr lang="es-CO" b="1" u="sng" dirty="0"/>
              <a:t>pg. </a:t>
            </a:r>
            <a:r>
              <a:rPr lang="es-CO" b="1" u="sng" dirty="0" smtClean="0"/>
              <a:t>278.3.</a:t>
            </a:r>
            <a:r>
              <a:rPr lang="es-CO" dirty="0" smtClean="0"/>
              <a:t> </a:t>
            </a:r>
            <a:r>
              <a:rPr lang="es-CO" dirty="0"/>
              <a:t>“</a:t>
            </a:r>
            <a:r>
              <a:rPr lang="es-CO" dirty="0">
                <a:solidFill>
                  <a:srgbClr val="FF0000"/>
                </a:solidFill>
              </a:rPr>
              <a:t>La vida es demasiado solemne para que sea absorbida en asuntos temporales o terrenos, en un tráfago de cuidados y ansiedades por las cosas que no son sino un átomo en comparación con las de interés eterno.</a:t>
            </a:r>
          </a:p>
          <a:p>
            <a:endParaRPr lang="es-CO" dirty="0"/>
          </a:p>
          <a:p>
            <a:pPr marL="0" indent="0">
              <a:buNone/>
            </a:pPr>
            <a:r>
              <a:rPr lang="es-CO" dirty="0" smtClean="0"/>
              <a:t>Dios </a:t>
            </a:r>
            <a:r>
              <a:rPr lang="es-CO" dirty="0"/>
              <a:t>nos ha llamado </a:t>
            </a:r>
            <a:r>
              <a:rPr lang="es-CO" dirty="0" smtClean="0"/>
              <a:t>a servirle en los </a:t>
            </a:r>
            <a:r>
              <a:rPr lang="es-CO" dirty="0"/>
              <a:t>asuntos </a:t>
            </a:r>
            <a:r>
              <a:rPr lang="es-CO" dirty="0" smtClean="0"/>
              <a:t>de Dios. Ver </a:t>
            </a:r>
            <a:r>
              <a:rPr lang="es-CO" dirty="0" smtClean="0">
                <a:solidFill>
                  <a:srgbClr val="FF0000"/>
                </a:solidFill>
              </a:rPr>
              <a:t>(Lec.2:48,49). </a:t>
            </a:r>
            <a:r>
              <a:rPr lang="es-CO" dirty="0" smtClean="0"/>
              <a:t>La </a:t>
            </a:r>
            <a:r>
              <a:rPr lang="es-CO" dirty="0"/>
              <a:t>diligencia en esta obra es una parte de la verdadera religión tanto como lo es la devoción. </a:t>
            </a:r>
            <a:r>
              <a:rPr lang="es-CO" u="sng" dirty="0"/>
              <a:t>La Biblia no sanciona la ociosidad</a:t>
            </a:r>
            <a:r>
              <a:rPr lang="es-CO" dirty="0"/>
              <a:t>. Esta es la mayor maldición que aflige a nuestro mundo. </a:t>
            </a:r>
            <a:r>
              <a:rPr lang="es-CO" u="sng" dirty="0"/>
              <a:t>Cada hombre y mujer verdaderamente convertido será un obrero </a:t>
            </a:r>
            <a:r>
              <a:rPr lang="es-CO" u="sng" dirty="0" smtClean="0"/>
              <a:t>diligente</a:t>
            </a:r>
            <a:endParaRPr lang="es-CO" u="sng" dirty="0"/>
          </a:p>
        </p:txBody>
      </p:sp>
    </p:spTree>
    <p:extLst>
      <p:ext uri="{BB962C8B-B14F-4D97-AF65-F5344CB8AC3E}">
        <p14:creationId xmlns:p14="http://schemas.microsoft.com/office/powerpoint/2010/main" val="15918872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56" y="620688"/>
            <a:ext cx="4674815" cy="46085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41904" y="770508"/>
            <a:ext cx="2537561" cy="4308872"/>
          </a:xfrm>
          <a:prstGeom prst="rect">
            <a:avLst/>
          </a:prstGeom>
          <a:solidFill>
            <a:schemeClr val="bg1"/>
          </a:solidFill>
        </p:spPr>
        <p:txBody>
          <a:bodyPr wrap="square">
            <a:spAutoFit/>
          </a:bodyPr>
          <a:lstStyle/>
          <a:p>
            <a:pPr algn="ctr"/>
            <a:r>
              <a:rPr lang="es-CO" sz="3200" b="1" dirty="0"/>
              <a:t>OJO: En el cronometro de Dios, el tiempo de gracia ya casi se </a:t>
            </a:r>
            <a:r>
              <a:rPr lang="es-CO" sz="3200" b="1" dirty="0" smtClean="0"/>
              <a:t>termina</a:t>
            </a:r>
            <a:r>
              <a:rPr lang="es-CO" sz="3200" b="1" dirty="0"/>
              <a:t>, y Cristo vendrá por su iglesia.</a:t>
            </a:r>
          </a:p>
          <a:p>
            <a:endParaRPr lang="es-CO"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644572"/>
            <a:ext cx="3456384" cy="45846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7504" y="5530322"/>
            <a:ext cx="8928991" cy="1138773"/>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3200" b="1" dirty="0"/>
              <a:t>Entrega a Cristo hoy mismo </a:t>
            </a:r>
            <a:r>
              <a:rPr lang="es-CO" sz="3200" b="1" dirty="0" smtClean="0"/>
              <a:t>el </a:t>
            </a:r>
            <a:r>
              <a:rPr lang="es-CO" sz="3200" b="1" dirty="0"/>
              <a:t>control de tu </a:t>
            </a:r>
            <a:r>
              <a:rPr lang="es-CO" sz="3200" b="1" dirty="0" smtClean="0"/>
              <a:t>vida,</a:t>
            </a:r>
          </a:p>
          <a:p>
            <a:pPr algn="ctr"/>
            <a:r>
              <a:rPr lang="es-CO" sz="3200" b="1" dirty="0" smtClean="0"/>
              <a:t> </a:t>
            </a:r>
            <a:r>
              <a:rPr lang="es-CO" sz="3600" b="1" dirty="0" smtClean="0">
                <a:solidFill>
                  <a:srgbClr val="FF0000"/>
                </a:solidFill>
              </a:rPr>
              <a:t>tu tiempo de gracia se acaba.</a:t>
            </a:r>
            <a:endParaRPr lang="es-CO" sz="3600" b="1" dirty="0">
              <a:solidFill>
                <a:srgbClr val="FF0000"/>
              </a:solidFill>
            </a:endParaRPr>
          </a:p>
        </p:txBody>
      </p:sp>
    </p:spTree>
    <p:extLst>
      <p:ext uri="{BB962C8B-B14F-4D97-AF65-F5344CB8AC3E}">
        <p14:creationId xmlns:p14="http://schemas.microsoft.com/office/powerpoint/2010/main" val="11194420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1639"/>
            <a:ext cx="932452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004048" y="1772816"/>
            <a:ext cx="3816424" cy="3785652"/>
          </a:xfrm>
          <a:prstGeom prst="rect">
            <a:avLst/>
          </a:prstGeom>
          <a:solidFill>
            <a:schemeClr val="bg2">
              <a:lumMod val="90000"/>
            </a:schemeClr>
          </a:solidFill>
          <a:scene3d>
            <a:camera prst="isometricOffAxis1Right"/>
            <a:lightRig rig="threePt" dir="t"/>
          </a:scene3d>
          <a:sp3d>
            <a:bevelT w="165100" prst="coolSlant"/>
          </a:sp3d>
        </p:spPr>
        <p:txBody>
          <a:bodyPr wrap="square">
            <a:spAutoFit/>
          </a:bodyPr>
          <a:lstStyle/>
          <a:p>
            <a:pPr algn="ctr"/>
            <a:r>
              <a:rPr lang="es-CO" sz="6000" b="1" dirty="0">
                <a:solidFill>
                  <a:srgbClr val="FF0000"/>
                </a:solidFill>
                <a:effectLst>
                  <a:outerShdw blurRad="38100" dist="38100" dir="2700000" algn="tl">
                    <a:srgbClr val="000000">
                      <a:alpha val="43137"/>
                    </a:srgbClr>
                  </a:outerShdw>
                </a:effectLst>
              </a:rPr>
              <a:t>Después no digas que nadie te lo dijo</a:t>
            </a:r>
          </a:p>
        </p:txBody>
      </p:sp>
    </p:spTree>
    <p:extLst>
      <p:ext uri="{BB962C8B-B14F-4D97-AF65-F5344CB8AC3E}">
        <p14:creationId xmlns:p14="http://schemas.microsoft.com/office/powerpoint/2010/main" val="2859248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bg1"/>
          </a:solidFill>
        </p:spPr>
        <p:txBody>
          <a:bodyPr>
            <a:normAutofit/>
          </a:bodyPr>
          <a:lstStyle/>
          <a:p>
            <a:pPr marL="0" indent="0">
              <a:buNone/>
            </a:pPr>
            <a:endParaRPr lang="es-CO" sz="6000" dirty="0"/>
          </a:p>
          <a:p>
            <a:pPr marL="0" indent="0">
              <a:buNone/>
            </a:pPr>
            <a:r>
              <a:rPr lang="es-CO" sz="6000" dirty="0" smtClean="0">
                <a:solidFill>
                  <a:srgbClr val="FF0000"/>
                </a:solidFill>
                <a:latin typeface="Algerian" pitchFamily="82" charset="0"/>
              </a:rPr>
              <a:t>¿Cómo </a:t>
            </a:r>
            <a:r>
              <a:rPr lang="es-CO" sz="6000" dirty="0">
                <a:solidFill>
                  <a:srgbClr val="FF0000"/>
                </a:solidFill>
                <a:latin typeface="Algerian" pitchFamily="82" charset="0"/>
              </a:rPr>
              <a:t>se decide nuestro </a:t>
            </a:r>
            <a:r>
              <a:rPr lang="es-CO" sz="6000" dirty="0" smtClean="0">
                <a:solidFill>
                  <a:srgbClr val="FF0000"/>
                </a:solidFill>
                <a:latin typeface="Algerian" pitchFamily="82" charset="0"/>
              </a:rPr>
              <a:t>destino</a:t>
            </a:r>
          </a:p>
          <a:p>
            <a:pPr marL="0" indent="0">
              <a:buNone/>
            </a:pPr>
            <a:r>
              <a:rPr lang="es-CO" sz="4800" dirty="0" smtClean="0"/>
              <a:t>EN EL CUIDADO DE </a:t>
            </a:r>
            <a:br>
              <a:rPr lang="es-CO" sz="4800" dirty="0" smtClean="0"/>
            </a:br>
            <a:r>
              <a:rPr lang="es-CO" sz="4800" dirty="0" smtClean="0"/>
              <a:t>LAS AVENIDAS DEL ALMA?</a:t>
            </a:r>
          </a:p>
          <a:p>
            <a:pPr marL="0" indent="0">
              <a:buNone/>
            </a:pPr>
            <a:endParaRPr lang="es-CO" sz="6000" dirty="0">
              <a:solidFill>
                <a:srgbClr val="FF0000"/>
              </a:solidFill>
              <a:latin typeface="Algerian" pitchFamily="82" charset="0"/>
            </a:endParaRPr>
          </a:p>
          <a:p>
            <a:endParaRPr lang="es-CO" dirty="0"/>
          </a:p>
        </p:txBody>
      </p:sp>
    </p:spTree>
    <p:extLst>
      <p:ext uri="{BB962C8B-B14F-4D97-AF65-F5344CB8AC3E}">
        <p14:creationId xmlns:p14="http://schemas.microsoft.com/office/powerpoint/2010/main" val="106762210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perspectiveFront"/>
            <a:lightRig rig="threePt" dir="t"/>
          </a:scene3d>
          <a:sp3d>
            <a:bevelT w="165100" prst="coolSlant"/>
          </a:sp3d>
        </p:spPr>
        <p:txBody>
          <a:bodyPr>
            <a:normAutofit/>
          </a:bodyPr>
          <a:lstStyle/>
          <a:p>
            <a:r>
              <a:rPr lang="es-CO" b="1" dirty="0"/>
              <a:t>Cómo se decide nuestro </a:t>
            </a:r>
            <a:r>
              <a:rPr lang="es-CO" b="1" dirty="0" smtClean="0"/>
              <a:t>destino</a:t>
            </a:r>
            <a:endParaRPr lang="es-CO" b="1" dirty="0"/>
          </a:p>
        </p:txBody>
      </p:sp>
      <p:sp>
        <p:nvSpPr>
          <p:cNvPr id="3" name="2 Marcador de contenido"/>
          <p:cNvSpPr>
            <a:spLocks noGrp="1"/>
          </p:cNvSpPr>
          <p:nvPr>
            <p:ph idx="1"/>
          </p:nvPr>
        </p:nvSpPr>
        <p:spPr>
          <a:xfrm>
            <a:off x="539552" y="1772816"/>
            <a:ext cx="5040560" cy="2304256"/>
          </a:xfrm>
        </p:spPr>
        <p:txBody>
          <a:bodyPr>
            <a:noAutofit/>
          </a:bodyPr>
          <a:lstStyle/>
          <a:p>
            <a:r>
              <a:rPr lang="es-CO" sz="2400" b="1" u="sng" dirty="0" smtClean="0"/>
              <a:t>PVGM.</a:t>
            </a:r>
            <a:r>
              <a:rPr lang="es-CO" sz="2400" dirty="0" smtClean="0"/>
              <a:t> </a:t>
            </a:r>
            <a:r>
              <a:rPr lang="es-CO" sz="2400" dirty="0"/>
              <a:t>Cómo se decide nuestro destino – </a:t>
            </a:r>
            <a:r>
              <a:rPr lang="es-CO" sz="2800" b="1" u="sng" dirty="0"/>
              <a:t>pg. </a:t>
            </a:r>
            <a:r>
              <a:rPr lang="es-CO" sz="2800" b="1" u="sng" dirty="0" smtClean="0"/>
              <a:t>204.1.</a:t>
            </a:r>
            <a:r>
              <a:rPr lang="es-CO" sz="2400" dirty="0" smtClean="0"/>
              <a:t> </a:t>
            </a:r>
            <a:r>
              <a:rPr lang="es-CO" sz="2400" dirty="0"/>
              <a:t>“En la parábola del hombre rico y Lázaro, Cristo muestra que los hombres deciden su destino eterno en esta vida. </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772816"/>
            <a:ext cx="2711177"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93096"/>
            <a:ext cx="8064896" cy="2308324"/>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a:t>La gracia de Dios se ofrece a cada alma durante este tiempo de prueba. Pero si los hombres malgastan sus oportunidades en la complacencia propia, pierden la vida eterna. No se les concederá ningún tiempo de gracia complementario. Por su propia elección han constituido una gran sima entre ellos y su Dios.”</a:t>
            </a:r>
          </a:p>
        </p:txBody>
      </p:sp>
    </p:spTree>
    <p:extLst>
      <p:ext uri="{BB962C8B-B14F-4D97-AF65-F5344CB8AC3E}">
        <p14:creationId xmlns:p14="http://schemas.microsoft.com/office/powerpoint/2010/main" val="40697205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84176"/>
          </a:xfrm>
          <a:solidFill>
            <a:schemeClr val="bg2">
              <a:lumMod val="90000"/>
            </a:schemeClr>
          </a:solidFill>
          <a:scene3d>
            <a:camera prst="orthographicFront"/>
            <a:lightRig rig="threePt" dir="t"/>
          </a:scene3d>
          <a:sp3d>
            <a:bevelT w="165100" prst="coolSlant"/>
          </a:sp3d>
        </p:spPr>
        <p:txBody>
          <a:bodyPr>
            <a:normAutofit/>
          </a:bodyPr>
          <a:lstStyle/>
          <a:p>
            <a:pPr marL="0" indent="0" algn="ctr">
              <a:buNone/>
            </a:pPr>
            <a:r>
              <a:rPr lang="es-CO" b="1" u="sng" dirty="0"/>
              <a:t>PVGM pg. </a:t>
            </a:r>
            <a:r>
              <a:rPr lang="es-CO" b="1" u="sng" dirty="0" smtClean="0"/>
              <a:t>204.2.</a:t>
            </a:r>
            <a:r>
              <a:rPr lang="es-CO" dirty="0" smtClean="0"/>
              <a:t> </a:t>
            </a:r>
            <a:r>
              <a:rPr lang="es-CO" dirty="0"/>
              <a:t>“Esta parábola presenta un contraste entre el rico que no ha hecho de Dios su sostén y el pobre que lo ha hecho. </a:t>
            </a:r>
          </a:p>
        </p:txBody>
      </p:sp>
      <p:sp>
        <p:nvSpPr>
          <p:cNvPr id="4" name="3 Rectángulo"/>
          <p:cNvSpPr/>
          <p:nvPr/>
        </p:nvSpPr>
        <p:spPr>
          <a:xfrm>
            <a:off x="2771800" y="2348880"/>
            <a:ext cx="3240360" cy="2246769"/>
          </a:xfrm>
          <a:prstGeom prst="rect">
            <a:avLst/>
          </a:prstGeom>
        </p:spPr>
        <p:txBody>
          <a:bodyPr wrap="square">
            <a:spAutoFit/>
          </a:bodyPr>
          <a:lstStyle/>
          <a:p>
            <a:pPr algn="ctr"/>
            <a:r>
              <a:rPr lang="es-CO" sz="2800" dirty="0"/>
              <a:t>Cristo muestra que viene el </a:t>
            </a:r>
            <a:r>
              <a:rPr lang="es-CO" sz="2800" u="sng" dirty="0"/>
              <a:t>tiempo</a:t>
            </a:r>
            <a:r>
              <a:rPr lang="es-CO" sz="2800" dirty="0"/>
              <a:t> en que será invertida la posición de las dos clases.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348880"/>
            <a:ext cx="259228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348880"/>
            <a:ext cx="252028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66418" y="4725144"/>
            <a:ext cx="8352928" cy="193899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2400" dirty="0"/>
              <a:t>Los que son pobres en bienes de esta tierra, pero que confían en Dios y son pacientes en su sufrimiento, algún día serán exaltados por encima de los que ahora ocupan los puestos más elevados que puede dar el mundo, pero que no han rendido su vida a Dios</a:t>
            </a:r>
            <a:r>
              <a:rPr lang="es-CO" sz="2400" dirty="0" smtClean="0"/>
              <a:t>.”</a:t>
            </a:r>
            <a:endParaRPr lang="es-CO" dirty="0"/>
          </a:p>
        </p:txBody>
      </p:sp>
    </p:spTree>
    <p:extLst>
      <p:ext uri="{BB962C8B-B14F-4D97-AF65-F5344CB8AC3E}">
        <p14:creationId xmlns:p14="http://schemas.microsoft.com/office/powerpoint/2010/main" val="414347381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wipe(down)">
                                      <p:cBhvr>
                                        <p:cTn id="23" dur="580">
                                          <p:stCondLst>
                                            <p:cond delay="0"/>
                                          </p:stCondLst>
                                        </p:cTn>
                                        <p:tgtEl>
                                          <p:spTgt spid="4098"/>
                                        </p:tgtEl>
                                      </p:cBhvr>
                                    </p:animEffect>
                                    <p:anim calcmode="lin" valueType="num">
                                      <p:cBhvr>
                                        <p:cTn id="24"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9" dur="26">
                                          <p:stCondLst>
                                            <p:cond delay="650"/>
                                          </p:stCondLst>
                                        </p:cTn>
                                        <p:tgtEl>
                                          <p:spTgt spid="4098"/>
                                        </p:tgtEl>
                                      </p:cBhvr>
                                      <p:to x="100000" y="60000"/>
                                    </p:animScale>
                                    <p:animScale>
                                      <p:cBhvr>
                                        <p:cTn id="30" dur="166" decel="50000">
                                          <p:stCondLst>
                                            <p:cond delay="676"/>
                                          </p:stCondLst>
                                        </p:cTn>
                                        <p:tgtEl>
                                          <p:spTgt spid="4098"/>
                                        </p:tgtEl>
                                      </p:cBhvr>
                                      <p:to x="100000" y="100000"/>
                                    </p:animScale>
                                    <p:animScale>
                                      <p:cBhvr>
                                        <p:cTn id="31" dur="26">
                                          <p:stCondLst>
                                            <p:cond delay="1312"/>
                                          </p:stCondLst>
                                        </p:cTn>
                                        <p:tgtEl>
                                          <p:spTgt spid="4098"/>
                                        </p:tgtEl>
                                      </p:cBhvr>
                                      <p:to x="100000" y="80000"/>
                                    </p:animScale>
                                    <p:animScale>
                                      <p:cBhvr>
                                        <p:cTn id="32" dur="166" decel="50000">
                                          <p:stCondLst>
                                            <p:cond delay="1338"/>
                                          </p:stCondLst>
                                        </p:cTn>
                                        <p:tgtEl>
                                          <p:spTgt spid="4098"/>
                                        </p:tgtEl>
                                      </p:cBhvr>
                                      <p:to x="100000" y="100000"/>
                                    </p:animScale>
                                    <p:animScale>
                                      <p:cBhvr>
                                        <p:cTn id="33" dur="26">
                                          <p:stCondLst>
                                            <p:cond delay="1642"/>
                                          </p:stCondLst>
                                        </p:cTn>
                                        <p:tgtEl>
                                          <p:spTgt spid="4098"/>
                                        </p:tgtEl>
                                      </p:cBhvr>
                                      <p:to x="100000" y="90000"/>
                                    </p:animScale>
                                    <p:animScale>
                                      <p:cBhvr>
                                        <p:cTn id="34" dur="166" decel="50000">
                                          <p:stCondLst>
                                            <p:cond delay="1668"/>
                                          </p:stCondLst>
                                        </p:cTn>
                                        <p:tgtEl>
                                          <p:spTgt spid="4098"/>
                                        </p:tgtEl>
                                      </p:cBhvr>
                                      <p:to x="100000" y="100000"/>
                                    </p:animScale>
                                    <p:animScale>
                                      <p:cBhvr>
                                        <p:cTn id="35" dur="26">
                                          <p:stCondLst>
                                            <p:cond delay="1808"/>
                                          </p:stCondLst>
                                        </p:cTn>
                                        <p:tgtEl>
                                          <p:spTgt spid="4098"/>
                                        </p:tgtEl>
                                      </p:cBhvr>
                                      <p:to x="100000" y="95000"/>
                                    </p:animScale>
                                    <p:animScale>
                                      <p:cBhvr>
                                        <p:cTn id="36" dur="166" decel="50000">
                                          <p:stCondLst>
                                            <p:cond delay="1834"/>
                                          </p:stCondLst>
                                        </p:cTn>
                                        <p:tgtEl>
                                          <p:spTgt spid="4098"/>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4099"/>
                                        </p:tgtEl>
                                        <p:attrNameLst>
                                          <p:attrName>style.visibility</p:attrName>
                                        </p:attrNameLst>
                                      </p:cBhvr>
                                      <p:to>
                                        <p:strVal val="visible"/>
                                      </p:to>
                                    </p:set>
                                    <p:animEffect transition="in" filter="wipe(down)">
                                      <p:cBhvr>
                                        <p:cTn id="39" dur="580">
                                          <p:stCondLst>
                                            <p:cond delay="0"/>
                                          </p:stCondLst>
                                        </p:cTn>
                                        <p:tgtEl>
                                          <p:spTgt spid="4099"/>
                                        </p:tgtEl>
                                      </p:cBhvr>
                                    </p:animEffect>
                                    <p:anim calcmode="lin" valueType="num">
                                      <p:cBhvr>
                                        <p:cTn id="40" dur="1822" tmFilter="0,0; 0.14,0.36; 0.43,0.73; 0.71,0.91; 1.0,1.0">
                                          <p:stCondLst>
                                            <p:cond delay="0"/>
                                          </p:stCondLst>
                                        </p:cTn>
                                        <p:tgtEl>
                                          <p:spTgt spid="409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09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09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09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099"/>
                                        </p:tgtEl>
                                        <p:attrNameLst>
                                          <p:attrName>ppt_y</p:attrName>
                                        </p:attrNameLst>
                                      </p:cBhvr>
                                      <p:tavLst>
                                        <p:tav tm="0" fmla="#ppt_y-sin(pi*$)/81">
                                          <p:val>
                                            <p:fltVal val="0"/>
                                          </p:val>
                                        </p:tav>
                                        <p:tav tm="100000">
                                          <p:val>
                                            <p:fltVal val="1"/>
                                          </p:val>
                                        </p:tav>
                                      </p:tavLst>
                                    </p:anim>
                                    <p:animScale>
                                      <p:cBhvr>
                                        <p:cTn id="45" dur="26">
                                          <p:stCondLst>
                                            <p:cond delay="650"/>
                                          </p:stCondLst>
                                        </p:cTn>
                                        <p:tgtEl>
                                          <p:spTgt spid="4099"/>
                                        </p:tgtEl>
                                      </p:cBhvr>
                                      <p:to x="100000" y="60000"/>
                                    </p:animScale>
                                    <p:animScale>
                                      <p:cBhvr>
                                        <p:cTn id="46" dur="166" decel="50000">
                                          <p:stCondLst>
                                            <p:cond delay="676"/>
                                          </p:stCondLst>
                                        </p:cTn>
                                        <p:tgtEl>
                                          <p:spTgt spid="4099"/>
                                        </p:tgtEl>
                                      </p:cBhvr>
                                      <p:to x="100000" y="100000"/>
                                    </p:animScale>
                                    <p:animScale>
                                      <p:cBhvr>
                                        <p:cTn id="47" dur="26">
                                          <p:stCondLst>
                                            <p:cond delay="1312"/>
                                          </p:stCondLst>
                                        </p:cTn>
                                        <p:tgtEl>
                                          <p:spTgt spid="4099"/>
                                        </p:tgtEl>
                                      </p:cBhvr>
                                      <p:to x="100000" y="80000"/>
                                    </p:animScale>
                                    <p:animScale>
                                      <p:cBhvr>
                                        <p:cTn id="48" dur="166" decel="50000">
                                          <p:stCondLst>
                                            <p:cond delay="1338"/>
                                          </p:stCondLst>
                                        </p:cTn>
                                        <p:tgtEl>
                                          <p:spTgt spid="4099"/>
                                        </p:tgtEl>
                                      </p:cBhvr>
                                      <p:to x="100000" y="100000"/>
                                    </p:animScale>
                                    <p:animScale>
                                      <p:cBhvr>
                                        <p:cTn id="49" dur="26">
                                          <p:stCondLst>
                                            <p:cond delay="1642"/>
                                          </p:stCondLst>
                                        </p:cTn>
                                        <p:tgtEl>
                                          <p:spTgt spid="4099"/>
                                        </p:tgtEl>
                                      </p:cBhvr>
                                      <p:to x="100000" y="90000"/>
                                    </p:animScale>
                                    <p:animScale>
                                      <p:cBhvr>
                                        <p:cTn id="50" dur="166" decel="50000">
                                          <p:stCondLst>
                                            <p:cond delay="1668"/>
                                          </p:stCondLst>
                                        </p:cTn>
                                        <p:tgtEl>
                                          <p:spTgt spid="4099"/>
                                        </p:tgtEl>
                                      </p:cBhvr>
                                      <p:to x="100000" y="100000"/>
                                    </p:animScale>
                                    <p:animScale>
                                      <p:cBhvr>
                                        <p:cTn id="51" dur="26">
                                          <p:stCondLst>
                                            <p:cond delay="1808"/>
                                          </p:stCondLst>
                                        </p:cTn>
                                        <p:tgtEl>
                                          <p:spTgt spid="4099"/>
                                        </p:tgtEl>
                                      </p:cBhvr>
                                      <p:to x="100000" y="95000"/>
                                    </p:animScale>
                                    <p:animScale>
                                      <p:cBhvr>
                                        <p:cTn id="52" dur="166" decel="50000">
                                          <p:stCondLst>
                                            <p:cond delay="1834"/>
                                          </p:stCondLst>
                                        </p:cTn>
                                        <p:tgtEl>
                                          <p:spTgt spid="4099"/>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down)">
                                      <p:cBhvr>
                                        <p:cTn id="55" dur="580">
                                          <p:stCondLst>
                                            <p:cond delay="0"/>
                                          </p:stCondLst>
                                        </p:cTn>
                                        <p:tgtEl>
                                          <p:spTgt spid="5"/>
                                        </p:tgtEl>
                                      </p:cBhvr>
                                    </p:animEffect>
                                    <p:anim calcmode="lin" valueType="num">
                                      <p:cBhvr>
                                        <p:cTn id="5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1" dur="26">
                                          <p:stCondLst>
                                            <p:cond delay="650"/>
                                          </p:stCondLst>
                                        </p:cTn>
                                        <p:tgtEl>
                                          <p:spTgt spid="5"/>
                                        </p:tgtEl>
                                      </p:cBhvr>
                                      <p:to x="100000" y="60000"/>
                                    </p:animScale>
                                    <p:animScale>
                                      <p:cBhvr>
                                        <p:cTn id="62" dur="166" decel="50000">
                                          <p:stCondLst>
                                            <p:cond delay="676"/>
                                          </p:stCondLst>
                                        </p:cTn>
                                        <p:tgtEl>
                                          <p:spTgt spid="5"/>
                                        </p:tgtEl>
                                      </p:cBhvr>
                                      <p:to x="100000" y="100000"/>
                                    </p:animScale>
                                    <p:animScale>
                                      <p:cBhvr>
                                        <p:cTn id="63" dur="26">
                                          <p:stCondLst>
                                            <p:cond delay="1312"/>
                                          </p:stCondLst>
                                        </p:cTn>
                                        <p:tgtEl>
                                          <p:spTgt spid="5"/>
                                        </p:tgtEl>
                                      </p:cBhvr>
                                      <p:to x="100000" y="80000"/>
                                    </p:animScale>
                                    <p:animScale>
                                      <p:cBhvr>
                                        <p:cTn id="64" dur="166" decel="50000">
                                          <p:stCondLst>
                                            <p:cond delay="1338"/>
                                          </p:stCondLst>
                                        </p:cTn>
                                        <p:tgtEl>
                                          <p:spTgt spid="5"/>
                                        </p:tgtEl>
                                      </p:cBhvr>
                                      <p:to x="100000" y="100000"/>
                                    </p:animScale>
                                    <p:animScale>
                                      <p:cBhvr>
                                        <p:cTn id="65" dur="26">
                                          <p:stCondLst>
                                            <p:cond delay="1642"/>
                                          </p:stCondLst>
                                        </p:cTn>
                                        <p:tgtEl>
                                          <p:spTgt spid="5"/>
                                        </p:tgtEl>
                                      </p:cBhvr>
                                      <p:to x="100000" y="90000"/>
                                    </p:animScale>
                                    <p:animScale>
                                      <p:cBhvr>
                                        <p:cTn id="66" dur="166" decel="50000">
                                          <p:stCondLst>
                                            <p:cond delay="1668"/>
                                          </p:stCondLst>
                                        </p:cTn>
                                        <p:tgtEl>
                                          <p:spTgt spid="5"/>
                                        </p:tgtEl>
                                      </p:cBhvr>
                                      <p:to x="100000" y="100000"/>
                                    </p:animScale>
                                    <p:animScale>
                                      <p:cBhvr>
                                        <p:cTn id="67" dur="26">
                                          <p:stCondLst>
                                            <p:cond delay="1808"/>
                                          </p:stCondLst>
                                        </p:cTn>
                                        <p:tgtEl>
                                          <p:spTgt spid="5"/>
                                        </p:tgtEl>
                                      </p:cBhvr>
                                      <p:to x="100000" y="95000"/>
                                    </p:animScale>
                                    <p:animScale>
                                      <p:cBhvr>
                                        <p:cTn id="6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b="1" u="sng" dirty="0"/>
              <a:t>PVGM pg. </a:t>
            </a:r>
            <a:r>
              <a:rPr lang="es-CO" b="1" u="sng" dirty="0" smtClean="0"/>
              <a:t>205.2.</a:t>
            </a:r>
            <a:r>
              <a:rPr lang="es-CO" dirty="0" smtClean="0"/>
              <a:t> </a:t>
            </a:r>
            <a:r>
              <a:rPr lang="es-CO" dirty="0"/>
              <a:t>“Toda avaricia es condenada como idolatría. Toda complacencia egoísta es una ofensa a la vista de Dios.”</a:t>
            </a:r>
          </a:p>
          <a:p>
            <a:endParaRPr lang="es-CO" dirty="0"/>
          </a:p>
          <a:p>
            <a:pPr lvl="1"/>
            <a:r>
              <a:rPr lang="es-CO" b="1" u="sng" dirty="0"/>
              <a:t>PVGM pg. </a:t>
            </a:r>
            <a:r>
              <a:rPr lang="es-CO" b="1" u="sng" dirty="0" smtClean="0"/>
              <a:t>209.3.</a:t>
            </a:r>
            <a:r>
              <a:rPr lang="es-CO" dirty="0" smtClean="0"/>
              <a:t>“Si </a:t>
            </a:r>
            <a:r>
              <a:rPr lang="es-CO" dirty="0"/>
              <a:t>el hombre deja de hacer lo que una pequeña luz le muestra que es su deber, una mayor cantidad de luz revelará únicamente infidelidad y negligencia en aprovechar las bendiciones concedidas. </a:t>
            </a:r>
            <a:endParaRPr lang="es-CO" dirty="0" smtClean="0"/>
          </a:p>
          <a:p>
            <a:endParaRPr lang="es-CO" dirty="0" smtClean="0"/>
          </a:p>
          <a:p>
            <a:r>
              <a:rPr lang="es-CO" dirty="0" smtClean="0"/>
              <a:t>‘</a:t>
            </a:r>
            <a:r>
              <a:rPr lang="es-CO" dirty="0">
                <a:latin typeface="Agency FB" pitchFamily="34" charset="0"/>
              </a:rPr>
              <a:t>El que es fiel en lo muy poco, también en lo más es fiel; y el que en lo muy poco es injusto, también en lo más es injusto</a:t>
            </a:r>
            <a:r>
              <a:rPr lang="es-CO" dirty="0"/>
              <a:t>’ </a:t>
            </a:r>
            <a:r>
              <a:rPr lang="es-CO" dirty="0" smtClean="0"/>
              <a:t>dice </a:t>
            </a:r>
            <a:r>
              <a:rPr lang="es-CO" dirty="0" smtClean="0">
                <a:solidFill>
                  <a:srgbClr val="FF0000"/>
                </a:solidFill>
              </a:rPr>
              <a:t>(Lucas </a:t>
            </a:r>
            <a:r>
              <a:rPr lang="es-CO" dirty="0">
                <a:solidFill>
                  <a:srgbClr val="FF0000"/>
                </a:solidFill>
              </a:rPr>
              <a:t>16:10). </a:t>
            </a:r>
            <a:r>
              <a:rPr lang="es-CO" dirty="0"/>
              <a:t>Aquellos que rehúsan ser iluminados por Moisés y los profetas, y piden que se realice algún maravilloso milagro, no se convencerían tampoco si su deseo se realizara.”</a:t>
            </a:r>
          </a:p>
          <a:p>
            <a:endParaRPr lang="es-CO" dirty="0"/>
          </a:p>
        </p:txBody>
      </p:sp>
    </p:spTree>
    <p:extLst>
      <p:ext uri="{BB962C8B-B14F-4D97-AF65-F5344CB8AC3E}">
        <p14:creationId xmlns:p14="http://schemas.microsoft.com/office/powerpoint/2010/main" val="149159813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lumMod val="85000"/>
            </a:schemeClr>
          </a:solidFill>
          <a:scene3d>
            <a:camera prst="orthographicFront"/>
            <a:lightRig rig="threePt" dir="t"/>
          </a:scene3d>
          <a:sp3d>
            <a:bevelT w="165100" prst="coolSlant"/>
          </a:sp3d>
        </p:spPr>
        <p:txBody>
          <a:bodyPr>
            <a:normAutofit/>
          </a:bodyPr>
          <a:lstStyle/>
          <a:p>
            <a:r>
              <a:rPr lang="es-CO" sz="4800" b="1" dirty="0"/>
              <a:t>En los últimos </a:t>
            </a:r>
            <a:r>
              <a:rPr lang="es-CO" sz="4800" b="1" dirty="0" smtClean="0"/>
              <a:t>días</a:t>
            </a:r>
            <a:endParaRPr lang="es-CO" b="1" dirty="0"/>
          </a:p>
        </p:txBody>
      </p:sp>
      <p:sp>
        <p:nvSpPr>
          <p:cNvPr id="3" name="2 Marcador de contenido"/>
          <p:cNvSpPr>
            <a:spLocks noGrp="1"/>
          </p:cNvSpPr>
          <p:nvPr>
            <p:ph idx="1"/>
          </p:nvPr>
        </p:nvSpPr>
        <p:spPr>
          <a:xfrm>
            <a:off x="457200" y="1600200"/>
            <a:ext cx="8229600" cy="4997152"/>
          </a:xfrm>
          <a:solidFill>
            <a:schemeClr val="accent3">
              <a:lumMod val="20000"/>
              <a:lumOff val="80000"/>
            </a:schemeClr>
          </a:solidFill>
          <a:scene3d>
            <a:camera prst="orthographicFront"/>
            <a:lightRig rig="threePt" dir="t"/>
          </a:scene3d>
          <a:sp3d>
            <a:bevelT w="165100" prst="coolSlant"/>
          </a:sp3d>
        </p:spPr>
        <p:txBody>
          <a:bodyPr>
            <a:normAutofit fontScale="92500" lnSpcReduction="20000"/>
          </a:bodyPr>
          <a:lstStyle/>
          <a:p>
            <a:r>
              <a:rPr lang="es-CO" u="sng" dirty="0" smtClean="0">
                <a:solidFill>
                  <a:srgbClr val="FF0000"/>
                </a:solidFill>
              </a:rPr>
              <a:t>PVGM </a:t>
            </a:r>
            <a:r>
              <a:rPr lang="es-CO" u="sng" dirty="0">
                <a:solidFill>
                  <a:srgbClr val="FF0000"/>
                </a:solidFill>
              </a:rPr>
              <a:t>pg. </a:t>
            </a:r>
            <a:r>
              <a:rPr lang="es-CO" u="sng" dirty="0" smtClean="0">
                <a:solidFill>
                  <a:srgbClr val="FF0000"/>
                </a:solidFill>
              </a:rPr>
              <a:t>213.2.</a:t>
            </a:r>
            <a:r>
              <a:rPr lang="es-CO" dirty="0" smtClean="0"/>
              <a:t> </a:t>
            </a:r>
            <a:r>
              <a:rPr lang="es-CO" dirty="0"/>
              <a:t>“</a:t>
            </a:r>
            <a:r>
              <a:rPr lang="es-CO" sz="3000" dirty="0"/>
              <a:t>Las escenas finales de la historia de esta tierra se hallan presentadas en la parte final de la historia del hombre rico. </a:t>
            </a:r>
            <a:r>
              <a:rPr lang="es-CO" sz="3000" u="sng" dirty="0"/>
              <a:t>Este pretendía ser hijo de Abrahán, pero se hallaba separado de él por un abismo insalvable, esto es, un carácter equivocadamente desarrollado</a:t>
            </a:r>
            <a:r>
              <a:rPr lang="es-CO" sz="3000" dirty="0"/>
              <a:t>. </a:t>
            </a:r>
            <a:r>
              <a:rPr lang="es-CO" sz="3000" dirty="0" smtClean="0"/>
              <a:t>Ver </a:t>
            </a:r>
            <a:r>
              <a:rPr lang="es-CO" sz="3000" dirty="0" smtClean="0">
                <a:solidFill>
                  <a:srgbClr val="FF0000"/>
                </a:solidFill>
              </a:rPr>
              <a:t>(Mat.7:21-23).</a:t>
            </a:r>
          </a:p>
          <a:p>
            <a:pPr lvl="1"/>
            <a:endParaRPr lang="es-CO" dirty="0" smtClean="0"/>
          </a:p>
          <a:p>
            <a:pPr lvl="1"/>
            <a:r>
              <a:rPr lang="es-CO" dirty="0" smtClean="0"/>
              <a:t>Abrahán </a:t>
            </a:r>
            <a:r>
              <a:rPr lang="es-CO" dirty="0"/>
              <a:t>sirvió a Dios, siguiendo su palabra con fe y obediencia. </a:t>
            </a:r>
            <a:r>
              <a:rPr lang="es-CO" dirty="0" smtClean="0"/>
              <a:t>Ver </a:t>
            </a:r>
            <a:r>
              <a:rPr lang="es-CO" dirty="0" smtClean="0">
                <a:solidFill>
                  <a:srgbClr val="FF0000"/>
                </a:solidFill>
              </a:rPr>
              <a:t>(Géen.12:1-4</a:t>
            </a:r>
            <a:r>
              <a:rPr lang="es-CO" dirty="0">
                <a:solidFill>
                  <a:srgbClr val="FF0000"/>
                </a:solidFill>
              </a:rPr>
              <a:t>; 17: </a:t>
            </a:r>
            <a:r>
              <a:rPr lang="es-CO" dirty="0" smtClean="0">
                <a:solidFill>
                  <a:srgbClr val="FF0000"/>
                </a:solidFill>
              </a:rPr>
              <a:t>10-14,23-27; 22:1-3</a:t>
            </a:r>
            <a:r>
              <a:rPr lang="es-CO" dirty="0">
                <a:solidFill>
                  <a:srgbClr val="FF0000"/>
                </a:solidFill>
              </a:rPr>
              <a:t>;). </a:t>
            </a:r>
            <a:r>
              <a:rPr lang="es-CO" dirty="0" smtClean="0"/>
              <a:t>Pero </a:t>
            </a:r>
            <a:r>
              <a:rPr lang="es-CO" dirty="0"/>
              <a:t>el hombre rico no se preocupaba de Dios ni de las necesidades de la doliente humanidad. El gran abismo que existía entre él y Abrahán era el abismo de la obediencia.</a:t>
            </a:r>
          </a:p>
        </p:txBody>
      </p:sp>
    </p:spTree>
    <p:extLst>
      <p:ext uri="{BB962C8B-B14F-4D97-AF65-F5344CB8AC3E}">
        <p14:creationId xmlns:p14="http://schemas.microsoft.com/office/powerpoint/2010/main" val="214058903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lvl="1"/>
            <a:r>
              <a:rPr lang="es-CO" dirty="0"/>
              <a:t>Hay muchos hoy día que están siguiendo la misma conducta. Aunque son miembros de la iglesia, no están convertidos. Puede ser que tomen parte del culto, puede ser que canten el salmo: ‘</a:t>
            </a:r>
            <a:r>
              <a:rPr lang="es-CO" dirty="0">
                <a:latin typeface="Agency FB" pitchFamily="34" charset="0"/>
              </a:rPr>
              <a:t>Como siervo brama por las corrientes de las aguas, así clama por ti, oh Dios, el alma mía</a:t>
            </a:r>
            <a:r>
              <a:rPr lang="es-CO" dirty="0"/>
              <a:t>’ </a:t>
            </a:r>
            <a:r>
              <a:rPr lang="es-CO" dirty="0">
                <a:solidFill>
                  <a:srgbClr val="FF0000"/>
                </a:solidFill>
              </a:rPr>
              <a:t>(Salmos 42:1), </a:t>
            </a:r>
            <a:r>
              <a:rPr lang="es-CO" dirty="0"/>
              <a:t>pero dan testimonio de una falsedad. No son más justos a la vista de Dios que los más señalados pecadores.</a:t>
            </a:r>
          </a:p>
          <a:p>
            <a:endParaRPr lang="es-CO" dirty="0"/>
          </a:p>
          <a:p>
            <a:r>
              <a:rPr lang="es-CO" dirty="0"/>
              <a:t>El alma que suspira por la excitación de los placeres mundanos, la mente que ama la ostentación, no puede servir a Dios. Como el rico de la parábola, una persona tal no siente inclinación a luchar contra los deseos de la carne. Se deleita en la complacencia del apetito. </a:t>
            </a:r>
            <a:endParaRPr lang="es-CO" dirty="0" smtClean="0"/>
          </a:p>
          <a:p>
            <a:r>
              <a:rPr lang="es-CO" dirty="0" smtClean="0"/>
              <a:t>Es </a:t>
            </a:r>
            <a:r>
              <a:rPr lang="es-CO" dirty="0"/>
              <a:t>de repente arrebatado por la muerte, y desciende al sepulcro con el carácter que ha formado durante toda su vida de compañerismo con los agentes satánicos. En el sepulcro no tiene poder de escoger nada, sea bueno o malo; porque el día que el hombre muere, perecen sus </a:t>
            </a:r>
            <a:r>
              <a:rPr lang="es-CO" dirty="0" smtClean="0"/>
              <a:t>pensamientos. Ver </a:t>
            </a:r>
            <a:r>
              <a:rPr lang="es-CO" dirty="0" smtClean="0">
                <a:solidFill>
                  <a:srgbClr val="FF0000"/>
                </a:solidFill>
              </a:rPr>
              <a:t>(Salmos </a:t>
            </a:r>
            <a:r>
              <a:rPr lang="es-CO" dirty="0">
                <a:solidFill>
                  <a:srgbClr val="FF0000"/>
                </a:solidFill>
              </a:rPr>
              <a:t>146:4; Eclesiastés 9:5-6).</a:t>
            </a:r>
          </a:p>
          <a:p>
            <a:endParaRPr lang="es-CO" dirty="0"/>
          </a:p>
        </p:txBody>
      </p:sp>
    </p:spTree>
    <p:extLst>
      <p:ext uri="{BB962C8B-B14F-4D97-AF65-F5344CB8AC3E}">
        <p14:creationId xmlns:p14="http://schemas.microsoft.com/office/powerpoint/2010/main" val="27050328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6" y="404664"/>
            <a:ext cx="8229600" cy="6336704"/>
          </a:xfrm>
          <a:solidFill>
            <a:schemeClr val="accent4">
              <a:lumMod val="20000"/>
              <a:lumOff val="80000"/>
            </a:schemeClr>
          </a:solidFill>
          <a:scene3d>
            <a:camera prst="perspectiveRight"/>
            <a:lightRig rig="threePt" dir="t"/>
          </a:scene3d>
          <a:sp3d>
            <a:bevelT w="165100" prst="coolSlant"/>
          </a:sp3d>
        </p:spPr>
        <p:txBody>
          <a:bodyPr>
            <a:normAutofit fontScale="77500" lnSpcReduction="20000"/>
          </a:bodyPr>
          <a:lstStyle/>
          <a:p>
            <a:pPr lvl="1"/>
            <a:r>
              <a:rPr lang="es-CO" sz="3100" dirty="0">
                <a:solidFill>
                  <a:srgbClr val="0070C0"/>
                </a:solidFill>
              </a:rPr>
              <a:t>Cuando la voz de Dios despierte a los muertos, él saldrá del sepulcro con los mismos apetitos y pasiones, los mismos gustos y aversiones que poseía en vida. Dios no obra ningún milagro para regenerar al hombre que no quiso ser regenerado cuando se le concedió toda oportunidad y se le proveyó toda facilidad para ello. Mientras vivía no halló deleite en Dios, ni halló placer en su servicio. Su carácter no se halla en armonía con Dios y no podría ser feliz en la familia celestial.</a:t>
            </a:r>
          </a:p>
          <a:p>
            <a:endParaRPr lang="es-CO" dirty="0"/>
          </a:p>
          <a:p>
            <a:r>
              <a:rPr lang="es-CO" dirty="0"/>
              <a:t>Hoy día existe una clase de personas en nuestro mundo que tienen la justicia propia</a:t>
            </a:r>
            <a:r>
              <a:rPr lang="es-CO" dirty="0">
                <a:solidFill>
                  <a:srgbClr val="FF0000"/>
                </a:solidFill>
              </a:rPr>
              <a:t>. No son comilones, no son borrachos, no son incrédulos; pero quieren vivir para sí mismos, no para Dios. El no se halla en sus pensamientos; por consiguiente se los clasifica con los incrédulos. Si les fuera posible entrar por las puertas de la ciudad de Dios, no podrían tener derecho al árbol de la vida; porque cuando los mandamientos de Dios fueron presentados ante ellos con todos sus requerimientos dijeron</a:t>
            </a:r>
            <a:r>
              <a:rPr lang="es-CO" dirty="0"/>
              <a:t>: No.</a:t>
            </a:r>
          </a:p>
          <a:p>
            <a:endParaRPr lang="es-CO" dirty="0"/>
          </a:p>
          <a:p>
            <a:endParaRPr lang="es-CO" dirty="0"/>
          </a:p>
        </p:txBody>
      </p:sp>
    </p:spTree>
    <p:extLst>
      <p:ext uri="{BB962C8B-B14F-4D97-AF65-F5344CB8AC3E}">
        <p14:creationId xmlns:p14="http://schemas.microsoft.com/office/powerpoint/2010/main" val="36954883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lumMod val="85000"/>
            </a:schemeClr>
          </a:solidFill>
          <a:scene3d>
            <a:camera prst="orthographicFront"/>
            <a:lightRig rig="threePt" dir="t"/>
          </a:scene3d>
          <a:sp3d>
            <a:bevelT w="139700" h="139700" prst="divot"/>
          </a:sp3d>
        </p:spPr>
        <p:txBody>
          <a:bodyPr>
            <a:normAutofit fontScale="92500" lnSpcReduction="10000"/>
          </a:bodyPr>
          <a:lstStyle/>
          <a:p>
            <a:r>
              <a:rPr lang="es-CO" dirty="0"/>
              <a:t>No han servido a Dios aquí; por consiguiente no lo servirían en lo futuro. No podrían vivir en su presencia, y no se sentirían a gusto en ningún lugar del cielo.</a:t>
            </a:r>
          </a:p>
          <a:p>
            <a:endParaRPr lang="es-CO" dirty="0"/>
          </a:p>
          <a:p>
            <a:pPr lvl="1"/>
            <a:r>
              <a:rPr lang="es-CO" dirty="0"/>
              <a:t>Aprender de Cristo significa recibir su gracia, la cual es su carácter. Pero aquellos que no aprecian las preciosas oportunidades y las sagradas influencias que les son concedidas en la tierra, no están capacitados para tomar parte en la devoción pura del cielo. Su carácter no está modelado de acuerdo con la similitud divina. Por su propia negligencia han formado un abismo que nada puede salvar. Entre ellos y la justicia se ha formado una gran sima.”</a:t>
            </a:r>
          </a:p>
          <a:p>
            <a:endParaRPr lang="es-CO" dirty="0"/>
          </a:p>
        </p:txBody>
      </p:sp>
    </p:spTree>
    <p:extLst>
      <p:ext uri="{BB962C8B-B14F-4D97-AF65-F5344CB8AC3E}">
        <p14:creationId xmlns:p14="http://schemas.microsoft.com/office/powerpoint/2010/main" val="1629763464"/>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75000"/>
            </a:schemeClr>
          </a:solidFill>
          <a:scene3d>
            <a:camera prst="orthographicFront"/>
            <a:lightRig rig="threePt" dir="t"/>
          </a:scene3d>
          <a:sp3d>
            <a:bevelT w="165100" prst="coolSlant"/>
          </a:sp3d>
        </p:spPr>
        <p:txBody>
          <a:bodyPr>
            <a:normAutofit fontScale="92500"/>
          </a:bodyPr>
          <a:lstStyle/>
          <a:p>
            <a:pPr marL="0" indent="0">
              <a:buNone/>
            </a:pPr>
            <a:r>
              <a:rPr lang="es-CO" dirty="0" smtClean="0">
                <a:solidFill>
                  <a:schemeClr val="bg1"/>
                </a:solidFill>
              </a:rPr>
              <a:t>Espero </a:t>
            </a:r>
            <a:r>
              <a:rPr lang="es-CO" dirty="0">
                <a:solidFill>
                  <a:schemeClr val="bg1"/>
                </a:solidFill>
              </a:rPr>
              <a:t>que este estudio sirva para que aprendamos la importancia de cuidar y resguardar las avenidas del alma. Por naturaleza, desde el momento en que somos engendrados ya tenemos al enemigo con el dominio de nuestro corazón y nuestra mente</a:t>
            </a:r>
            <a:r>
              <a:rPr lang="es-CO" dirty="0" smtClean="0">
                <a:solidFill>
                  <a:schemeClr val="bg1"/>
                </a:solidFill>
              </a:rPr>
              <a:t>.</a:t>
            </a:r>
          </a:p>
          <a:p>
            <a:pPr marL="400050" lvl="1" indent="0">
              <a:buNone/>
            </a:pPr>
            <a:endParaRPr lang="es-CO" dirty="0" smtClean="0">
              <a:solidFill>
                <a:srgbClr val="FFFF00"/>
              </a:solidFill>
            </a:endParaRPr>
          </a:p>
          <a:p>
            <a:pPr marL="400050" lvl="1" indent="0">
              <a:buNone/>
            </a:pPr>
            <a:r>
              <a:rPr lang="es-CO" dirty="0" smtClean="0">
                <a:solidFill>
                  <a:srgbClr val="FFFF00"/>
                </a:solidFill>
              </a:rPr>
              <a:t>Es </a:t>
            </a:r>
            <a:r>
              <a:rPr lang="es-CO" dirty="0">
                <a:solidFill>
                  <a:srgbClr val="FFFF00"/>
                </a:solidFill>
              </a:rPr>
              <a:t>un milagro de Dios el que nos lleva a responder su incesante llamado, es un milagro increíble el que lleva al hombre a necesitar de Cristo como nuestro Salvador personal, como nuestra justicia, como nuestro Padre adoptivo, como nuestro sustituto en la vida, garante y sustito en la muerte y mediador ante el Padre y la Ley (Sumo Sacerdote en el Santuario Celestial).</a:t>
            </a:r>
          </a:p>
          <a:p>
            <a:endParaRPr lang="es-CO" dirty="0"/>
          </a:p>
          <a:p>
            <a:endParaRPr lang="es-CO" dirty="0"/>
          </a:p>
        </p:txBody>
      </p:sp>
    </p:spTree>
    <p:extLst>
      <p:ext uri="{BB962C8B-B14F-4D97-AF65-F5344CB8AC3E}">
        <p14:creationId xmlns:p14="http://schemas.microsoft.com/office/powerpoint/2010/main" val="950737603"/>
      </p:ext>
    </p:extLst>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600" b="1" dirty="0" smtClean="0"/>
              <a:t>Recuerda: La elección es tuya, y la única oportunidad que tienes es aquí, y hoy.</a:t>
            </a:r>
            <a:endParaRPr lang="es-CO" sz="36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56793"/>
            <a:ext cx="3528392" cy="50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1556792"/>
            <a:ext cx="4705350" cy="5054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447826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92500" lnSpcReduction="20000"/>
          </a:bodyPr>
          <a:lstStyle/>
          <a:p>
            <a:r>
              <a:rPr lang="es-CO" dirty="0"/>
              <a:t>El camino del cristiano es largo y difícil, pero nuestro Salvador caminó por ese camino antes que nosotros, sufrió pruebas más difíciles que las de nosotros, y sin embargo se mantuvo sin mancha, sin queja, sin una sola derrota, sin un solo pecado. </a:t>
            </a:r>
            <a:r>
              <a:rPr lang="es-CO" dirty="0" smtClean="0"/>
              <a:t>Ver </a:t>
            </a:r>
            <a:r>
              <a:rPr lang="es-CO" dirty="0" smtClean="0">
                <a:solidFill>
                  <a:srgbClr val="FF0000"/>
                </a:solidFill>
              </a:rPr>
              <a:t>(Heb.4:15 up).</a:t>
            </a:r>
          </a:p>
          <a:p>
            <a:pPr lvl="1"/>
            <a:endParaRPr lang="es-CO" dirty="0" smtClean="0"/>
          </a:p>
          <a:p>
            <a:pPr lvl="1"/>
            <a:r>
              <a:rPr lang="es-CO" dirty="0" smtClean="0"/>
              <a:t>Su </a:t>
            </a:r>
            <a:r>
              <a:rPr lang="es-CO" dirty="0"/>
              <a:t>victoria es nuestra victoria, si hacemos la decisión de mantenernos firmes con la vista elevada hacia lo alto, hacia los intereses eternos y celestiales. Y no olvidemos nunca que nuestro Dios es buen pagador. Nuestro Dios es justo y misericordioso. Nuestro Dios es amor.</a:t>
            </a:r>
          </a:p>
          <a:p>
            <a:endParaRPr lang="es-CO" dirty="0"/>
          </a:p>
          <a:p>
            <a:pPr marL="0" indent="0">
              <a:buNone/>
            </a:pPr>
            <a:r>
              <a:rPr lang="es-CO" dirty="0" smtClean="0">
                <a:solidFill>
                  <a:srgbClr val="FF0000"/>
                </a:solidFill>
              </a:rPr>
              <a:t>Que </a:t>
            </a:r>
            <a:r>
              <a:rPr lang="es-CO" dirty="0">
                <a:solidFill>
                  <a:srgbClr val="FF0000"/>
                </a:solidFill>
              </a:rPr>
              <a:t>Dios los </a:t>
            </a:r>
            <a:r>
              <a:rPr lang="es-CO" dirty="0" smtClean="0">
                <a:solidFill>
                  <a:srgbClr val="FF0000"/>
                </a:solidFill>
              </a:rPr>
              <a:t>bendiga, y nos ayude con su Santo Espíritu a cuidar las avenidas del alma. Amen. </a:t>
            </a:r>
            <a:endParaRPr lang="es-CO" dirty="0">
              <a:solidFill>
                <a:srgbClr val="FF0000"/>
              </a:solidFill>
            </a:endParaRPr>
          </a:p>
          <a:p>
            <a:endParaRPr lang="es-CO" dirty="0"/>
          </a:p>
        </p:txBody>
      </p:sp>
    </p:spTree>
    <p:extLst>
      <p:ext uri="{BB962C8B-B14F-4D97-AF65-F5344CB8AC3E}">
        <p14:creationId xmlns:p14="http://schemas.microsoft.com/office/powerpoint/2010/main" val="208557446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3757</TotalTime>
  <Words>2322</Words>
  <Application>Microsoft Office PowerPoint</Application>
  <PresentationFormat>Presentación en pantalla (4:3)</PresentationFormat>
  <Paragraphs>88</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Presentación de PowerPoint</vt:lpstr>
      <vt:lpstr>EL CUIDADO DE LAS AVENIDAS DEL ALMA Y la importancia del tiempo</vt:lpstr>
      <vt:lpstr>Presentación de PowerPoint</vt:lpstr>
      <vt:lpstr>Presentación de PowerPoint</vt:lpstr>
      <vt:lpstr>Presentación de PowerPoint</vt:lpstr>
      <vt:lpstr>En 1844 se inició el juicio investigador: los únicos casos que se consideran son los de quienes hayan profesado ser hijos de Dios. CS 534</vt:lpstr>
      <vt:lpstr>Presentación de PowerPoint</vt:lpstr>
      <vt:lpstr>Presentación de PowerPoint</vt:lpstr>
      <vt:lpstr>Reflexiones sobre el tiempo</vt:lpstr>
      <vt:lpstr>Presentación de PowerPoint</vt:lpstr>
      <vt:lpstr>Presentación de PowerPoint</vt:lpstr>
      <vt:lpstr>Presentación de PowerPoint</vt:lpstr>
      <vt:lpstr>Presentación de PowerPoint</vt:lpstr>
      <vt:lpstr>Presentación de PowerPoint</vt:lpstr>
      <vt:lpstr>Cómo se decide nuestro destino</vt:lpstr>
      <vt:lpstr>Presentación de PowerPoint</vt:lpstr>
      <vt:lpstr>Presentación de PowerPoint</vt:lpstr>
      <vt:lpstr>En los últimos días</vt:lpstr>
      <vt:lpstr>Presentación de PowerPoint</vt:lpstr>
      <vt:lpstr>Presentación de PowerPoint</vt:lpstr>
      <vt:lpstr>Presentación de PowerPoint</vt:lpstr>
      <vt:lpstr>Presentación de PowerPoint</vt:lpstr>
      <vt:lpstr>Recuerda: La elección es tuya, y la única oportunidad que tienes es aquí, y hoy.</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CUIDADO DE LAS AVENIDAS DEL ALMA</dc:title>
  <dc:creator>HUMBERTO</dc:creator>
  <cp:lastModifiedBy>TEMAS DE FE</cp:lastModifiedBy>
  <cp:revision>481</cp:revision>
  <dcterms:created xsi:type="dcterms:W3CDTF">2016-04-04T11:53:38Z</dcterms:created>
  <dcterms:modified xsi:type="dcterms:W3CDTF">2016-04-24T18:32:32Z</dcterms:modified>
</cp:coreProperties>
</file>